
<file path=[Content_Types].xml><?xml version="1.0" encoding="utf-8"?>
<Types xmlns="http://schemas.openxmlformats.org/package/2006/content-types">
  <Default Extension="jpeg" ContentType="image/jpeg"/>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15"/>
  </p:handoutMasterIdLst>
  <p:sldIdLst>
    <p:sldId id="256" r:id="rId3"/>
    <p:sldId id="850" r:id="rId4"/>
    <p:sldId id="257" r:id="rId6"/>
    <p:sldId id="382" r:id="rId7"/>
    <p:sldId id="310" r:id="rId8"/>
    <p:sldId id="420" r:id="rId9"/>
    <p:sldId id="590" r:id="rId10"/>
    <p:sldId id="591" r:id="rId11"/>
    <p:sldId id="592" r:id="rId12"/>
    <p:sldId id="311" r:id="rId13"/>
    <p:sldId id="284" r:id="rId14"/>
    <p:sldId id="312" r:id="rId15"/>
    <p:sldId id="313" r:id="rId16"/>
    <p:sldId id="263" r:id="rId17"/>
    <p:sldId id="264" r:id="rId18"/>
    <p:sldId id="465" r:id="rId19"/>
    <p:sldId id="265" r:id="rId20"/>
    <p:sldId id="421" r:id="rId21"/>
    <p:sldId id="266" r:id="rId22"/>
    <p:sldId id="267" r:id="rId23"/>
    <p:sldId id="529" r:id="rId24"/>
    <p:sldId id="268" r:id="rId25"/>
    <p:sldId id="259" r:id="rId26"/>
    <p:sldId id="681" r:id="rId27"/>
    <p:sldId id="270" r:id="rId28"/>
    <p:sldId id="271" r:id="rId29"/>
    <p:sldId id="272" r:id="rId30"/>
    <p:sldId id="273" r:id="rId31"/>
    <p:sldId id="274" r:id="rId32"/>
    <p:sldId id="275" r:id="rId33"/>
    <p:sldId id="276" r:id="rId34"/>
    <p:sldId id="348" r:id="rId35"/>
    <p:sldId id="365" r:id="rId36"/>
    <p:sldId id="283" r:id="rId37"/>
    <p:sldId id="503" r:id="rId38"/>
    <p:sldId id="504" r:id="rId39"/>
    <p:sldId id="278" r:id="rId40"/>
    <p:sldId id="279" r:id="rId41"/>
    <p:sldId id="280" r:id="rId42"/>
    <p:sldId id="589" r:id="rId43"/>
    <p:sldId id="285" r:id="rId44"/>
    <p:sldId id="314" r:id="rId45"/>
    <p:sldId id="593" r:id="rId46"/>
    <p:sldId id="315" r:id="rId47"/>
    <p:sldId id="316" r:id="rId48"/>
    <p:sldId id="317" r:id="rId49"/>
    <p:sldId id="790" r:id="rId50"/>
    <p:sldId id="343" r:id="rId51"/>
    <p:sldId id="344" r:id="rId52"/>
    <p:sldId id="277" r:id="rId53"/>
    <p:sldId id="308" r:id="rId54"/>
    <p:sldId id="460" r:id="rId55"/>
    <p:sldId id="569" r:id="rId56"/>
    <p:sldId id="309" r:id="rId57"/>
    <p:sldId id="422" r:id="rId58"/>
    <p:sldId id="579" r:id="rId59"/>
    <p:sldId id="580" r:id="rId60"/>
    <p:sldId id="581" r:id="rId61"/>
    <p:sldId id="459" r:id="rId62"/>
    <p:sldId id="501" r:id="rId63"/>
    <p:sldId id="505" r:id="rId64"/>
    <p:sldId id="506" r:id="rId65"/>
    <p:sldId id="508" r:id="rId66"/>
    <p:sldId id="509" r:id="rId67"/>
    <p:sldId id="464" r:id="rId68"/>
    <p:sldId id="746" r:id="rId69"/>
    <p:sldId id="653" r:id="rId70"/>
    <p:sldId id="654" r:id="rId71"/>
    <p:sldId id="655" r:id="rId72"/>
    <p:sldId id="656" r:id="rId73"/>
    <p:sldId id="657" r:id="rId74"/>
    <p:sldId id="658" r:id="rId75"/>
    <p:sldId id="659" r:id="rId76"/>
    <p:sldId id="660" r:id="rId77"/>
    <p:sldId id="666" r:id="rId78"/>
    <p:sldId id="667" r:id="rId79"/>
    <p:sldId id="668" r:id="rId80"/>
    <p:sldId id="648" r:id="rId81"/>
    <p:sldId id="649" r:id="rId82"/>
    <p:sldId id="650" r:id="rId83"/>
    <p:sldId id="651" r:id="rId84"/>
    <p:sldId id="652" r:id="rId85"/>
    <p:sldId id="669" r:id="rId86"/>
    <p:sldId id="680" r:id="rId87"/>
    <p:sldId id="670" r:id="rId88"/>
    <p:sldId id="771" r:id="rId89"/>
    <p:sldId id="671" r:id="rId90"/>
    <p:sldId id="672" r:id="rId91"/>
    <p:sldId id="673" r:id="rId92"/>
    <p:sldId id="679" r:id="rId93"/>
    <p:sldId id="772" r:id="rId94"/>
    <p:sldId id="956" r:id="rId95"/>
    <p:sldId id="791" r:id="rId96"/>
    <p:sldId id="957" r:id="rId97"/>
    <p:sldId id="955" r:id="rId98"/>
    <p:sldId id="958" r:id="rId99"/>
    <p:sldId id="261" r:id="rId100"/>
    <p:sldId id="849" r:id="rId101"/>
    <p:sldId id="682" r:id="rId102"/>
    <p:sldId id="778" r:id="rId103"/>
    <p:sldId id="779" r:id="rId104"/>
    <p:sldId id="780" r:id="rId105"/>
    <p:sldId id="781" r:id="rId106"/>
    <p:sldId id="782" r:id="rId107"/>
    <p:sldId id="783" r:id="rId108"/>
    <p:sldId id="784" r:id="rId109"/>
    <p:sldId id="785" r:id="rId110"/>
    <p:sldId id="786" r:id="rId111"/>
    <p:sldId id="787" r:id="rId112"/>
    <p:sldId id="788" r:id="rId113"/>
    <p:sldId id="789" r:id="rId1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8" Type="http://schemas.openxmlformats.org/officeDocument/2006/relationships/tableStyles" Target="tableStyles.xml"/><Relationship Id="rId117" Type="http://schemas.openxmlformats.org/officeDocument/2006/relationships/viewProps" Target="viewProps.xml"/><Relationship Id="rId116" Type="http://schemas.openxmlformats.org/officeDocument/2006/relationships/presProps" Target="presProps.xml"/><Relationship Id="rId115" Type="http://schemas.openxmlformats.org/officeDocument/2006/relationships/handoutMaster" Target="handoutMasters/handoutMaster1.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s://www.reddit.com/r/Crostini/comments/8ayrnl/creating_other_lxc_containers/" TargetMode="External"/><Relationship Id="rId3" Type="http://schemas.openxmlformats.org/officeDocument/2006/relationships/hyperlink" Target="http://www.nexedi.com/blog/blog-My.First.Fully.Free.Laptop"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9.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charset="0"/>
              <a:buChar char="•"/>
            </a:pPr>
            <a:r>
              <a:rPr lang="en-US" altLang="zh-CN"/>
              <a:t>The ebuild for the package lives in the src/third_party/chromiumos-overlay or src/overlays/overlay-${BOARD} directories.</a:t>
            </a:r>
            <a:endParaRPr lang="en-US" altLang="zh-CN"/>
          </a:p>
          <a:p>
            <a:pPr marL="171450" indent="-171450">
              <a:buFont typeface="Arial" charset="0"/>
              <a:buChar char="•"/>
            </a:pPr>
            <a:r>
              <a:rPr lang="en-US" altLang="zh-CN"/>
              <a:t>There is an ebuild for the package that ends with 9999.ebuild.</a:t>
            </a:r>
            <a:endParaRPr lang="en-US" altLang="zh-CN"/>
          </a:p>
          <a:p>
            <a:pPr marL="171450" indent="-171450">
              <a:buFont typeface="Arial" charset="0"/>
              <a:buChar char="•"/>
            </a:pPr>
            <a:r>
              <a:rPr lang="en-US" altLang="zh-CN"/>
              <a:t>The ebuild inherits from the cros-workon class.</a:t>
            </a:r>
            <a:endParaRPr lang="en-US" altLang="zh-CN"/>
          </a:p>
          <a:p>
            <a:pPr marL="171450" indent="-171450">
              <a:buFont typeface="Arial" charset="0"/>
              <a:buChar char="•"/>
            </a:pPr>
            <a:r>
              <a:rPr lang="en-US" altLang="zh-CN"/>
              <a:t>The ebuild has a KEYWORDS in the ebuild containing this architecture name (like "x86").</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charset="0"/>
              <a:buNone/>
            </a:pPr>
            <a:r>
              <a:rPr lang="en-US" altLang="zh-CN" sz="1400">
                <a:solidFill>
                  <a:schemeClr val="tx1"/>
                </a:solidFill>
                <a:uFillTx/>
              </a:rPr>
              <a:t>This command finds out which ebuild file used for this specified package. Ex. platform/ec.</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sz="1400">
              <a:solidFill>
                <a:schemeClr val="tx1"/>
              </a:solidFill>
              <a:uFillTx/>
            </a:endParaRP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endParaRPr lang="en-US" altLang="zh-CN" sz="1400">
              <a:solidFill>
                <a:schemeClr val="tx1"/>
              </a:solidFill>
              <a:uFillTx/>
            </a:endParaRPr>
          </a:p>
          <a:p>
            <a:r>
              <a:rPr lang="x-none" altLang="en-US" sz="1400">
                <a:solidFill>
                  <a:schemeClr val="tx1"/>
                </a:solidFill>
                <a:uFillTx/>
              </a:rPr>
              <a:t>make.conf - custom settings for Portage, Key variables defined in /etc/make.conf</a:t>
            </a:r>
            <a:endParaRPr lang="x-none" altLang="en-US" sz="1400">
              <a:solidFill>
                <a:schemeClr val="tx1"/>
              </a:solidFill>
              <a:uFillTx/>
            </a:endParaRP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endParaRPr lang="x-none" altLang="en-US" sz="1400">
              <a:solidFill>
                <a:schemeClr val="tx1"/>
              </a:solidFill>
              <a:uFillTx/>
            </a:endParaRPr>
          </a:p>
          <a:p>
            <a:r>
              <a:rPr lang="x-none" altLang="en-US" sz="1400">
                <a:solidFill>
                  <a:schemeClr val="tx1"/>
                </a:solidFill>
                <a:uFillTx/>
              </a:rPr>
              <a:t>Portage files Reference: https://wiki.gentoo.org/wiki/Handbook:AMD64/Portage/Files</a:t>
            </a:r>
            <a:endParaRPr lang="x-none" altLang="en-US" sz="1400">
              <a:solidFill>
                <a:schemeClr val="tx1"/>
              </a:solidFill>
              <a:uFillTx/>
            </a:endParaRPr>
          </a:p>
          <a:p>
            <a:r>
              <a:rPr lang="x-none" altLang="en-US" sz="1400">
                <a:solidFill>
                  <a:schemeClr val="tx1"/>
                </a:solidFill>
                <a:uFillTx/>
              </a:rPr>
              <a:t>http://jasonblog.github.io/note/design_pattern/index.html</a:t>
            </a:r>
            <a:endParaRPr lang="x-none" altLang="en-US" sz="1400">
              <a:solidFill>
                <a:schemeClr val="tx1"/>
              </a:solidFill>
              <a:uFillTx/>
            </a:endParaRP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endParaRPr lang="en-US" dirty="0"/>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endParaRPr lang="en-US" dirty="0"/>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endParaRPr lang="zh-CN" altLang="en-US"/>
          </a:p>
          <a:p>
            <a:r>
              <a:rPr lang="zh-CN" altLang="en-US"/>
              <a:t>http://moi.vonos.net/linux/graphics-stack/</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http://duanqz.github.io/2016-04-15-Android-Local-Manifests-Practice</a:t>
            </a:r>
            <a:endParaRPr lang="x-none" altLang="en-US"/>
          </a:p>
          <a:p>
            <a:r>
              <a:rPr lang="en-US"/>
              <a:t>Local Manifest是对manifest.xml的一种扩展。</a:t>
            </a:r>
            <a:endParaRPr lang="en-US"/>
          </a:p>
          <a:p>
            <a:r>
              <a:rPr lang="en-US"/>
              <a:t>repo init，用于初始化repo环境，一个XML格式的manifest.xml文件会生成在本地新建的.repo/中，manifest.xml定义了本地代码的目录结构，以及从远程下载的代码路径。repo sync，用于下载Android源码，这需要解析manifest.xml文件，按照指示下构建本地源码目录。</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a:sym typeface="+mn-ea"/>
              </a:rPr>
              <a:t>https://segmentfault.com/a/1190000003819421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hyperlink" Target="http://xxxx/hello-world-1.0.tar.gz"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2.xml"/><Relationship Id="rId1" Type="http://schemas.openxmlformats.org/officeDocument/2006/relationships/image" Target="../media/image32.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2.xml"/><Relationship Id="rId1" Type="http://schemas.openxmlformats.org/officeDocument/2006/relationships/image" Target="../media/image33.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2.xml"/><Relationship Id="rId1" Type="http://schemas.openxmlformats.org/officeDocument/2006/relationships/image" Target="../media/image34.GIF"/></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emf"/></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5400"/>
              <a:t>Understand of Chromium OS</a:t>
            </a:r>
            <a:endParaRPr sz="5400"/>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p>
        </p:txBody>
      </p:sp>
      <p:sp>
        <p:nvSpPr>
          <p:cNvPr id="3" name="Content Placeholder 2"/>
          <p:cNvSpPr>
            <a:spLocks noGrp="1"/>
          </p:cNvSpPr>
          <p:nvPr>
            <p:ph idx="1"/>
          </p:nvPr>
        </p:nvSpPr>
        <p:spPr>
          <a:xfrm>
            <a:off x="838200" y="1102936"/>
            <a:ext cx="10515600" cy="5640764"/>
          </a:xfrm>
        </p:spPr>
        <p:txBody>
          <a:bodyPr>
            <a:normAutofit fontScale="625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fontAlgn="auto">
              <a:lnSpc>
                <a:spcPct val="150000"/>
              </a:lnSpc>
            </a:pPr>
            <a:r>
              <a:rPr lang="en-US" altLang="en-US" dirty="0" err="1"/>
              <a:t>mkdir</a:t>
            </a:r>
            <a:r>
              <a:rPr lang="en-US" altLang="en-US" dirty="0"/>
              <a:t> /</a:t>
            </a:r>
            <a:r>
              <a:rPr lang="en-US" altLang="en-US" dirty="0" err="1"/>
              <a:t>usr</a:t>
            </a:r>
            <a:r>
              <a:rPr lang="en-US" altLang="en-US" dirty="0"/>
              <a:t>/local/portage/metadata</a:t>
            </a:r>
            <a:endParaRPr lang="en-US" altLang="en-US" dirty="0"/>
          </a:p>
          <a:p>
            <a:pPr lvl="1" fontAlgn="auto">
              <a:lnSpc>
                <a:spcPct val="150000"/>
              </a:lnSpc>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fontAlgn="auto">
              <a:lnSpc>
                <a:spcPct val="150000"/>
              </a:lnSpc>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fontScale="90000"/>
          </a:bodyPr>
          <a:lstStyle/>
          <a:p>
            <a:r>
              <a:rPr lang="en-US" altLang="zh-CN"/>
              <a:t>ALSA Codec Driver - 1/10</a:t>
            </a:r>
          </a:p>
        </p:txBody>
      </p:sp>
      <p:sp>
        <p:nvSpPr>
          <p:cNvPr id="3" name="内容占位符 2"/>
          <p:cNvSpPr>
            <a:spLocks noGrp="1"/>
          </p:cNvSpPr>
          <p:nvPr>
            <p:ph idx="1"/>
          </p:nvPr>
        </p:nvSpPr>
        <p:spPr>
          <a:xfrm>
            <a:off x="838200" y="1078230"/>
            <a:ext cx="10515600" cy="5594985"/>
          </a:xfrm>
        </p:spPr>
        <p:txBody>
          <a:bodyPr>
            <a:normAutofit fontScale="67500" lnSpcReduction="2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p>
        </p:txBody>
      </p:sp>
      <p:sp>
        <p:nvSpPr>
          <p:cNvPr id="3" name="内容占位符 2"/>
          <p:cNvSpPr>
            <a:spLocks noGrp="1"/>
          </p:cNvSpPr>
          <p:nvPr>
            <p:ph idx="1"/>
          </p:nvPr>
        </p:nvSpPr>
        <p:spPr>
          <a:xfrm>
            <a:off x="838200" y="988695"/>
            <a:ext cx="10515600" cy="5692775"/>
          </a:xfrm>
        </p:spPr>
        <p:txBody>
          <a:bodyPr>
            <a:normAutofit fontScale="85000" lnSpcReduction="20000"/>
          </a:bodyPr>
          <a:lstStyle/>
          <a:p>
            <a:pPr fontAlgn="auto">
              <a:lnSpc>
                <a:spcPct val="150000"/>
              </a:lnSpc>
            </a:pPr>
            <a:r>
              <a:rPr lang="zh-CN" altLang="en-US"/>
              <a:t>rt5640_dapm_routes基本上就是个路网，看的方式很简单，就是</a:t>
            </a:r>
            <a:endParaRPr lang="zh-CN" altLang="en-US"/>
          </a:p>
          <a:p>
            <a:pPr lvl="1" fontAlgn="auto">
              <a:lnSpc>
                <a:spcPct val="150000"/>
              </a:lnSpc>
            </a:pPr>
            <a:r>
              <a:rPr lang="zh-CN" altLang="en-US"/>
              <a:t>{终点, 开关, 起点}, 随便举个例:</a:t>
            </a:r>
            <a:endParaRPr lang="zh-CN" altLang="en-US"/>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fontAlgn="auto">
              <a:lnSpc>
                <a:spcPct val="150000"/>
              </a:lnSpc>
            </a:pPr>
            <a:r>
              <a:rPr lang="zh-CN" altLang="en-US"/>
              <a:t>如果终点的类型是_MUX的话，命名方式则终点本身就会是一个控制项的名字，中间的开关则是这个控制项的选项之一，例如</a:t>
            </a:r>
            <a:endParaRPr lang="zh-CN" altLang="en-US"/>
          </a:p>
          <a:p>
            <a:pPr lvl="1" fontAlgn="auto">
              <a:lnSpc>
                <a:spcPct val="150000"/>
              </a:lnSpc>
            </a:pPr>
            <a:r>
              <a:rPr lang="zh-CN" altLang="en-US"/>
              <a:t>{"Stereo ADC L2 Mux", "DMIC1", "DMIC L1"}的控制项为"Stereo ADC L2 Mux"。</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p>
        </p:txBody>
      </p:sp>
      <p:sp>
        <p:nvSpPr>
          <p:cNvPr id="3" name="内容占位符 2"/>
          <p:cNvSpPr>
            <a:spLocks noGrp="1"/>
          </p:cNvSpPr>
          <p:nvPr>
            <p:ph idx="1"/>
          </p:nvPr>
        </p:nvSpPr>
        <p:spPr>
          <a:xfrm>
            <a:off x="838200" y="1078230"/>
            <a:ext cx="10515600" cy="5594350"/>
          </a:xfrm>
        </p:spPr>
        <p:txBody>
          <a:bodyPr>
            <a:normAutofit fontScale="85000" lnSpcReduction="20000"/>
          </a:bodyPr>
          <a:lstStyle/>
          <a:p>
            <a:r>
              <a:rPr lang="zh-CN" altLang="en-US"/>
              <a:t>rt5640是使用i2c控制的IC，所以我們註冊一個i2c driver</a:t>
            </a:r>
            <a:endParaRPr lang="zh-CN" altLang="en-US"/>
          </a:p>
          <a:p>
            <a:pPr lvl="1"/>
            <a:r>
              <a:rPr lang="zh-CN" altLang="en-US"/>
              <a:t>static struct i2c_driver rt5640_i2c_driver = {</a:t>
            </a:r>
            <a:endParaRPr lang="zh-CN" altLang="en-US"/>
          </a:p>
          <a:p>
            <a:pPr lvl="1"/>
            <a:r>
              <a:rPr lang="zh-CN" altLang="en-US"/>
              <a:t>    .driver = {</a:t>
            </a:r>
            <a:endParaRPr lang="zh-CN" altLang="en-US"/>
          </a:p>
          <a:p>
            <a:pPr lvl="1"/>
            <a:r>
              <a:rPr lang="zh-CN" altLang="en-US"/>
              <a:t>        .name = "rt5640",</a:t>
            </a:r>
            <a:endParaRPr lang="zh-CN" altLang="en-US"/>
          </a:p>
          <a:p>
            <a:pPr lvl="1"/>
            <a:r>
              <a:rPr lang="zh-CN" altLang="en-US"/>
              <a:t>        .acpi_match_table = ACPI_PTR(rt5640_acpi_match),</a:t>
            </a:r>
            <a:endParaRPr lang="zh-CN" altLang="en-US"/>
          </a:p>
          <a:p>
            <a:pPr lvl="1"/>
            <a:r>
              <a:rPr lang="zh-CN" altLang="en-US"/>
              <a:t>        .of_match_table = of_match_ptr(rt5640_of_match),</a:t>
            </a:r>
            <a:endParaRPr lang="zh-CN" altLang="en-US"/>
          </a:p>
          <a:p>
            <a:pPr lvl="1"/>
            <a:r>
              <a:rPr lang="zh-CN" altLang="en-US"/>
              <a:t>    },</a:t>
            </a:r>
            <a:endParaRPr lang="zh-CN" altLang="en-US"/>
          </a:p>
          <a:p>
            <a:pPr lvl="1"/>
            <a:r>
              <a:rPr lang="zh-CN" altLang="en-US"/>
              <a:t>    .probe = rt5640_i2c_probe,</a:t>
            </a:r>
            <a:endParaRPr lang="zh-CN" altLang="en-US"/>
          </a:p>
          <a:p>
            <a:pPr lvl="1"/>
            <a:r>
              <a:rPr lang="zh-CN" altLang="en-US"/>
              <a:t>    .remove   = rt5640_i2c_remove,</a:t>
            </a:r>
            <a:endParaRPr lang="zh-CN" altLang="en-US"/>
          </a:p>
          <a:p>
            <a:pPr lvl="1"/>
            <a:r>
              <a:rPr lang="zh-CN" altLang="en-US"/>
              <a:t>    .id_table = rt5640_i2c_id,</a:t>
            </a:r>
            <a:endParaRPr lang="zh-CN" altLang="en-US"/>
          </a:p>
          <a:p>
            <a:pPr lvl="1"/>
            <a:r>
              <a:rPr lang="zh-CN" altLang="en-US"/>
              <a:t>};</a:t>
            </a:r>
            <a:endParaRPr lang="zh-CN" altLang="en-US"/>
          </a:p>
          <a:p>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p>
        </p:txBody>
      </p:sp>
      <p:sp>
        <p:nvSpPr>
          <p:cNvPr id="3" name="内容占位符 2"/>
          <p:cNvSpPr>
            <a:spLocks noGrp="1"/>
          </p:cNvSpPr>
          <p:nvPr>
            <p:ph idx="1"/>
          </p:nvPr>
        </p:nvSpPr>
        <p:spPr>
          <a:xfrm>
            <a:off x="838200" y="948690"/>
            <a:ext cx="10960735" cy="5758180"/>
          </a:xfrm>
        </p:spPr>
        <p:txBody>
          <a:bodyPr>
            <a:normAutofit fontScale="65000" lnSpcReduction="20000"/>
          </a:bodyPr>
          <a:lstStyle/>
          <a:p>
            <a:r>
              <a:rPr lang="zh-CN" altLang="en-US"/>
              <a:t>static const struct regmap_config rt5640_regmap = {</a:t>
            </a:r>
            <a:endParaRPr lang="zh-CN" altLang="en-US"/>
          </a:p>
          <a:p>
            <a:r>
              <a:rPr lang="zh-CN" altLang="en-US"/>
              <a:t>    .reg_bits = 8,</a:t>
            </a:r>
            <a:endParaRPr lang="zh-CN" altLang="en-US"/>
          </a:p>
          <a:p>
            <a:r>
              <a:rPr lang="zh-CN" altLang="en-US"/>
              <a:t>    .val_bits = 16,    </a:t>
            </a:r>
            <a:r>
              <a:rPr lang="en-US" altLang="zh-CN"/>
              <a:t>// 表示rt5640的暫存器使用8位元地址，有16位元的值，例如0x00暫存器的值為0x0004</a:t>
            </a:r>
            <a:endParaRPr lang="en-US" altLang="zh-CN"/>
          </a:p>
          <a:p>
            <a:r>
              <a:rPr lang="zh-CN" altLang="en-US"/>
              <a:t>    .use_single_rw = true,    </a:t>
            </a:r>
            <a:r>
              <a:rPr lang="en-US" altLang="zh-CN"/>
              <a:t>// 表示rt5640一個i2c命令只能讀寫一個暫存器</a:t>
            </a:r>
            <a:endParaRPr lang="en-US" altLang="zh-CN"/>
          </a:p>
          <a:p>
            <a:r>
              <a:rPr lang="zh-CN" altLang="en-US"/>
              <a:t>    .max_register = RT5640_VENDOR_ID2 + 1 + (ARRAY_SIZE(rt5640_ranges) *  RT5640_PR_SPACING),  </a:t>
            </a:r>
            <a:r>
              <a:rPr lang="en-US" altLang="zh-CN"/>
              <a:t>// 表示rt5640最大的暫存器的地址</a:t>
            </a:r>
            <a:endParaRPr lang="en-US" altLang="zh-CN"/>
          </a:p>
          <a:p>
            <a:r>
              <a:rPr lang="zh-CN" altLang="en-US"/>
              <a:t>    .volatile_reg = rt5640_volatile_register,    </a:t>
            </a:r>
            <a:r>
              <a:rPr lang="en-US" altLang="zh-CN"/>
              <a:t>// return true即代表這個暫存器是屬於volatile暫存器，</a:t>
            </a:r>
            <a:endParaRPr lang="en-US" altLang="zh-CN"/>
          </a:p>
          <a:p>
            <a:r>
              <a:rPr lang="en-US" altLang="zh-CN"/>
              <a:t>      // volatile暫存器指的是內容隨時會改變的暫存器，codec driver在讀volatile暫存器時會實際透過I/O介面去讀，而不會去讀cache的值</a:t>
            </a:r>
            <a:endParaRPr lang="en-US" altLang="zh-CN"/>
          </a:p>
          <a:p>
            <a:r>
              <a:rPr lang="zh-CN" altLang="en-US"/>
              <a:t>    .readable_reg = rt5640_readable_register,    </a:t>
            </a:r>
            <a:r>
              <a:rPr lang="en-US" altLang="zh-CN"/>
              <a:t>// 只有rt5640_readable_register return true的暫存器是可讀的，dump暫存器時只會顯示可讀的暫存器</a:t>
            </a:r>
            <a:endParaRPr lang="en-US" altLang="zh-CN"/>
          </a:p>
          <a:p>
            <a:r>
              <a:rPr lang="zh-CN" altLang="en-US"/>
              <a:t>    .cache_type = REGCACHE_RBTREE,    </a:t>
            </a:r>
            <a:r>
              <a:rPr lang="en-US" altLang="zh-CN"/>
              <a:t>// regmap使用的cache type</a:t>
            </a:r>
            <a:endParaRPr lang="en-US" altLang="zh-CN"/>
          </a:p>
          <a:p>
            <a:r>
              <a:rPr lang="zh-CN" altLang="en-US"/>
              <a:t>    .reg_defaults = rt5640_reg,    </a:t>
            </a:r>
            <a:r>
              <a:rPr lang="en-US" altLang="zh-CN"/>
              <a:t>// rt5640_reg的內容即為rt5640 codec driver使用的regmap的cache的初始內容</a:t>
            </a:r>
            <a:endParaRPr lang="en-US" altLang="zh-CN"/>
          </a:p>
          <a:p>
            <a:r>
              <a:rPr lang="zh-CN" altLang="en-US"/>
              <a:t>    .num_reg_defaults = ARRAY_SIZE(rt5640_reg),</a:t>
            </a:r>
            <a:endParaRPr lang="zh-CN" altLang="en-US"/>
          </a:p>
          <a:p>
            <a:r>
              <a:rPr lang="zh-CN" altLang="en-US"/>
              <a:t>    .ranges = rt5640_ranges,    </a:t>
            </a:r>
            <a:r>
              <a:rPr lang="en-US" altLang="zh-CN"/>
              <a:t>// 這個是第二層的暫存器，也就是透過兩個暫存器分別代表第二層暫存器的地址跟值的方式存取的暫存器</a:t>
            </a:r>
            <a:endParaRPr lang="en-US" altLang="zh-CN"/>
          </a:p>
          <a:p>
            <a:r>
              <a:rPr lang="zh-CN" altLang="en-US"/>
              <a:t>    .num_ranges = ARRAY_SIZE(rt5640_ranges),</a:t>
            </a:r>
            <a:endParaRPr lang="zh-CN" altLang="en-US"/>
          </a:p>
          <a:p>
            <a:r>
              <a:rPr lang="zh-CN" altLang="en-US"/>
              <a:t>};</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p>
        </p:txBody>
      </p:sp>
      <p:sp>
        <p:nvSpPr>
          <p:cNvPr id="3" name="内容占位符 2"/>
          <p:cNvSpPr>
            <a:spLocks noGrp="1"/>
          </p:cNvSpPr>
          <p:nvPr>
            <p:ph idx="1"/>
          </p:nvPr>
        </p:nvSpPr>
        <p:spPr>
          <a:xfrm>
            <a:off x="375920" y="949960"/>
            <a:ext cx="5865495" cy="5569585"/>
          </a:xfrm>
        </p:spPr>
        <p:txBody>
          <a:bodyPr>
            <a:normAutofit fontScale="57500" lnSpcReduction="20000"/>
          </a:bodyPr>
          <a:lstStyle/>
          <a:p>
            <a:r>
              <a:rPr lang="zh-CN" altLang="en-US"/>
              <a:t>static struct snd_soc_codec_driver soc_codec_dev_rt5640 = {</a:t>
            </a:r>
            <a:endParaRPr lang="zh-CN" altLang="en-US"/>
          </a:p>
          <a:p>
            <a:r>
              <a:rPr lang="zh-CN" altLang="en-US"/>
              <a:t>    .probe = rt5640_probe,</a:t>
            </a:r>
            <a:endParaRPr lang="zh-CN" altLang="en-US"/>
          </a:p>
          <a:p>
            <a:r>
              <a:rPr lang="zh-CN" altLang="en-US"/>
              <a:t>    .remove = rt5640_remove,</a:t>
            </a:r>
            <a:endParaRPr lang="zh-CN" altLang="en-US"/>
          </a:p>
          <a:p>
            <a:r>
              <a:rPr lang="zh-CN" altLang="en-US"/>
              <a:t>    .suspend = rt5640_suspend,</a:t>
            </a:r>
            <a:endParaRPr lang="zh-CN" altLang="en-US"/>
          </a:p>
          <a:p>
            <a:r>
              <a:rPr lang="zh-CN" altLang="en-US"/>
              <a:t>    .resume = rt5640_resume,</a:t>
            </a:r>
            <a:endParaRPr lang="zh-CN" altLang="en-US"/>
          </a:p>
          <a:p>
            <a:r>
              <a:rPr lang="zh-CN" altLang="en-US"/>
              <a:t>    .set_bias_level = rt5640_set_bias_level,</a:t>
            </a:r>
            <a:endParaRPr lang="zh-CN" altLang="en-US"/>
          </a:p>
          <a:p>
            <a:r>
              <a:rPr lang="zh-CN" altLang="en-US"/>
              <a:t>    .idle_bias_off = true,</a:t>
            </a:r>
            <a:endParaRPr lang="zh-CN" altLang="en-US"/>
          </a:p>
          <a:p>
            <a:r>
              <a:rPr lang="zh-CN" altLang="en-US"/>
              <a:t>    .component_driver = {</a:t>
            </a:r>
            <a:endParaRPr lang="zh-CN" altLang="en-US"/>
          </a:p>
          <a:p>
            <a:r>
              <a:rPr lang="zh-CN" altLang="en-US"/>
              <a:t>        .controls        = rt5640_snd_controls,</a:t>
            </a:r>
            <a:endParaRPr lang="zh-CN" altLang="en-US"/>
          </a:p>
          <a:p>
            <a:r>
              <a:rPr lang="zh-CN" altLang="en-US"/>
              <a:t>        .num_controls        = ARRAY_SIZE(rt5640_snd_controls),</a:t>
            </a:r>
            <a:endParaRPr lang="zh-CN" altLang="en-US"/>
          </a:p>
          <a:p>
            <a:r>
              <a:rPr lang="zh-CN" altLang="en-US"/>
              <a:t>        .dapm_widgets        = rt5640_dapm_widgets,</a:t>
            </a:r>
            <a:endParaRPr lang="zh-CN" altLang="en-US"/>
          </a:p>
          <a:p>
            <a:r>
              <a:rPr lang="zh-CN" altLang="en-US"/>
              <a:t>        .num_dapm_widgets    = ARRAY_SIZE(rt5640_dapm_widgets),</a:t>
            </a:r>
            <a:endParaRPr lang="zh-CN" altLang="en-US"/>
          </a:p>
          <a:p>
            <a:r>
              <a:rPr lang="zh-CN" altLang="en-US"/>
              <a:t>        .dapm_routes        = rt5640_dapm_routes,</a:t>
            </a:r>
            <a:endParaRPr lang="zh-CN" altLang="en-US"/>
          </a:p>
          <a:p>
            <a:r>
              <a:rPr lang="zh-CN" altLang="en-US"/>
              <a:t>        .num_dapm_routes    = ARRAY_SIZE(rt5640_dapm_routes),</a:t>
            </a:r>
            <a:endParaRPr lang="zh-CN" altLang="en-US"/>
          </a:p>
          <a:p>
            <a:r>
              <a:rPr lang="zh-CN" altLang="en-US"/>
              <a:t>    },</a:t>
            </a:r>
            <a:endParaRPr lang="zh-CN" altLang="en-US"/>
          </a:p>
          <a:p>
            <a:r>
              <a:rPr lang="zh-CN" altLang="en-US"/>
              <a:t>};</a:t>
            </a:r>
            <a:endParaRPr lang="zh-CN" altLang="en-US"/>
          </a:p>
          <a:p>
            <a:r>
              <a:rPr lang="zh-CN" altLang="en-US"/>
              <a:t>rt5640_dapm_widgets及rt5640_dapm_routes就是在这里注册到ALSA的。</a:t>
            </a:r>
          </a:p>
        </p:txBody>
      </p:sp>
      <p:sp>
        <p:nvSpPr>
          <p:cNvPr id="4" name="文本框 3"/>
          <p:cNvSpPr txBox="1"/>
          <p:nvPr/>
        </p:nvSpPr>
        <p:spPr>
          <a:xfrm>
            <a:off x="6443345" y="951230"/>
            <a:ext cx="5599430" cy="4184650"/>
          </a:xfrm>
          <a:prstGeom prst="rect">
            <a:avLst/>
          </a:prstGeom>
          <a:noFill/>
        </p:spPr>
        <p:txBody>
          <a:bodyPr wrap="square" rtlCol="0">
            <a:spAutoFit/>
          </a:bodyPr>
          <a:lstStyle/>
          <a:p>
            <a:pPr marL="285750" indent="-285750">
              <a:buFont typeface="Arial" charset="0"/>
              <a:buChar char="•"/>
            </a:pPr>
            <a:r>
              <a:rPr lang="zh-CN" altLang="en-US" sz="1400"/>
              <a:t>machine driver利用dai link把platfrom driver跟codec driver串起来，声卡注册成功之后rt5640_probe就会被执行，也就是说rt5640_probe是声卡注册成功之后第一个被执行的codec driver函数，</a:t>
            </a:r>
            <a:endParaRPr lang="zh-CN" altLang="en-US" sz="1400"/>
          </a:p>
          <a:p>
            <a:pPr marL="285750" indent="-285750">
              <a:buFont typeface="Arial" charset="0"/>
              <a:buChar char="•"/>
            </a:pPr>
            <a:r>
              <a:rPr lang="zh-CN" altLang="en-US" sz="1400"/>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400"/>
          </a:p>
          <a:p>
            <a:pPr marL="285750" indent="-285750">
              <a:buFont typeface="Arial" charset="0"/>
              <a:buChar char="•"/>
            </a:pPr>
            <a:r>
              <a:rPr lang="zh-CN" altLang="en-US" sz="1400"/>
              <a:t>rt5640_set_bias_level则可以让codec driver根据codec整体的power level设置暂存器，ASOC的bias level总共有四层，定义如下</a:t>
            </a:r>
            <a:r>
              <a:rPr lang="en-US" altLang="zh-CN" sz="1400"/>
              <a:t>:</a:t>
            </a:r>
            <a:endParaRPr lang="zh-CN" altLang="en-US" sz="1400"/>
          </a:p>
          <a:p>
            <a:pPr marL="742950" lvl="1" indent="-285750">
              <a:buFont typeface="Arial" charset="0"/>
              <a:buChar char="•"/>
            </a:pPr>
            <a:r>
              <a:rPr lang="zh-CN" altLang="en-US" sz="1400"/>
              <a:t>enum snd_soc_bias_level {</a:t>
            </a:r>
            <a:endParaRPr lang="zh-CN" altLang="en-US" sz="1400"/>
          </a:p>
          <a:p>
            <a:pPr marL="742950" lvl="1" indent="-285750">
              <a:buFont typeface="Arial" charset="0"/>
              <a:buChar char="•"/>
            </a:pPr>
            <a:r>
              <a:rPr lang="zh-CN" altLang="en-US" sz="1400"/>
              <a:t>    SND_SOC_BIAS_OFF = 0,</a:t>
            </a:r>
            <a:endParaRPr lang="zh-CN" altLang="en-US" sz="1400"/>
          </a:p>
          <a:p>
            <a:pPr marL="742950" lvl="1" indent="-285750">
              <a:buFont typeface="Arial" charset="0"/>
              <a:buChar char="•"/>
            </a:pPr>
            <a:r>
              <a:rPr lang="zh-CN" altLang="en-US" sz="1400"/>
              <a:t>    SND_SOC_BIAS_STANDBY = 1,</a:t>
            </a:r>
            <a:endParaRPr lang="zh-CN" altLang="en-US" sz="1400"/>
          </a:p>
          <a:p>
            <a:pPr marL="742950" lvl="1" indent="-285750">
              <a:buFont typeface="Arial" charset="0"/>
              <a:buChar char="•"/>
            </a:pPr>
            <a:r>
              <a:rPr lang="zh-CN" altLang="en-US" sz="1400"/>
              <a:t>    SND_SOC_BIAS_PREPARE = 2,</a:t>
            </a:r>
            <a:endParaRPr lang="zh-CN" altLang="en-US" sz="1400"/>
          </a:p>
          <a:p>
            <a:pPr marL="742950" lvl="1" indent="-285750">
              <a:buFont typeface="Arial" charset="0"/>
              <a:buChar char="•"/>
            </a:pPr>
            <a:r>
              <a:rPr lang="zh-CN" altLang="en-US" sz="1400"/>
              <a:t>    SND_SOC_BIAS_ON = 3,</a:t>
            </a:r>
            <a:endParaRPr lang="zh-CN" altLang="en-US" sz="1400"/>
          </a:p>
          <a:p>
            <a:pPr marL="742950" lvl="1" indent="-285750">
              <a:buFont typeface="Arial" charset="0"/>
              <a:buChar char="•"/>
            </a:pPr>
            <a:r>
              <a:rPr lang="zh-CN" altLang="en-US" sz="1400"/>
              <a:t>};</a:t>
            </a:r>
            <a:endParaRPr lang="zh-CN" altLang="en-US" sz="1400"/>
          </a:p>
          <a:p>
            <a:pPr marL="742950" lvl="1" indent="-285750">
              <a:buFont typeface="Arial" charset="0"/>
              <a:buChar char="•"/>
            </a:pPr>
            <a:r>
              <a:rPr lang="zh-CN" altLang="en-US" sz="1400"/>
              <a:t>从OFF到ON的顺序为: OFF -&gt; PREPARE -&gt; ON</a:t>
            </a:r>
            <a:endParaRPr lang="zh-CN" altLang="en-US" sz="1400"/>
          </a:p>
          <a:p>
            <a:pPr marL="742950" lvl="1" indent="-285750">
              <a:buFont typeface="Arial" charset="0"/>
              <a:buChar char="•"/>
            </a:pPr>
            <a:r>
              <a:rPr lang="zh-CN" altLang="en-US" sz="1400"/>
              <a:t>从ON到OFF的顺序为: ON -&gt; PREPARE -&gt; STANDBY -&gt; OFF</a:t>
            </a:r>
            <a:endParaRPr lang="zh-CN" altLang="en-US" sz="1400"/>
          </a:p>
          <a:p>
            <a:pPr marL="285750" lvl="0" indent="-285750">
              <a:buFont typeface="Arial" charset="0"/>
              <a:buChar char="•"/>
            </a:pPr>
            <a:r>
              <a:rPr lang="en-US" altLang="zh-CN" sz="1400"/>
              <a:t>rt5640_suspend跟rt5640_resume顾名思义就是codec进入suspend/resume会执行的函数</a:t>
            </a:r>
            <a:r>
              <a:rPr lang="zh-CN" altLang="en-US" sz="1400"/>
              <a:t>。</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p>
        </p:txBody>
      </p:sp>
      <p:sp>
        <p:nvSpPr>
          <p:cNvPr id="3" name="内容占位符 2"/>
          <p:cNvSpPr>
            <a:spLocks noGrp="1"/>
          </p:cNvSpPr>
          <p:nvPr>
            <p:ph idx="1"/>
          </p:nvPr>
        </p:nvSpPr>
        <p:spPr>
          <a:xfrm>
            <a:off x="460375" y="934720"/>
            <a:ext cx="6581140" cy="5666105"/>
          </a:xfrm>
        </p:spPr>
        <p:txBody>
          <a:bodyPr>
            <a:normAutofit fontScale="85000" lnSpcReduction="20000"/>
          </a:bodyPr>
          <a:lstStyle/>
          <a:p>
            <a:r>
              <a:rPr lang="zh-CN" altLang="en-US"/>
              <a:t>呼叫snd_soc_register_codec的时候除了soc_codec_dev_rt5640之外还有一个很重要的参数就是rt5640_dai，rt5640_dai定义了rt5640的I2S介面的一些资讯，</a:t>
            </a:r>
            <a:endParaRPr lang="zh-CN" altLang="en-US"/>
          </a:p>
          <a:p>
            <a:r>
              <a:rPr lang="en-US" altLang="zh-CN">
                <a:sym typeface="+mn-ea"/>
              </a:rPr>
              <a:t>.</a:t>
            </a:r>
            <a:r>
              <a:rPr lang="zh-CN" altLang="en-US">
                <a:sym typeface="+mn-ea"/>
              </a:rPr>
              <a:t>name = "rt5640-aif1", 表示这个dai的名字，将被使用在machine driver dai link的codec_name中，</a:t>
            </a:r>
            <a:endParaRPr lang="zh-CN" altLang="en-US"/>
          </a:p>
          <a:p>
            <a:r>
              <a:rPr lang="zh-CN" altLang="en-US">
                <a:sym typeface="+mn-ea"/>
              </a:rPr>
              <a:t>.id = RT5640_AIF1, 用来分辨rt5640的不同dai，</a:t>
            </a:r>
            <a:endParaRPr lang="zh-CN" altLang="en-US"/>
          </a:p>
          <a:p>
            <a:r>
              <a:rPr lang="zh-CN" altLang="en-US">
                <a:sym typeface="+mn-ea"/>
              </a:rPr>
              <a:t>.stream_name 用在rt5640_dapm_widgets，将DAI跟dapm的地图做一个连接，</a:t>
            </a:r>
            <a:endParaRPr lang="zh-CN" altLang="en-US"/>
          </a:p>
          <a:p>
            <a:r>
              <a:rPr lang="zh-CN" altLang="en-US">
                <a:sym typeface="+mn-ea"/>
              </a:rPr>
              <a:t>.channels_min .channels_max 顾名思义为这个DAI所支援的最大及最小声道数，</a:t>
            </a:r>
            <a:endParaRPr lang="zh-CN" altLang="en-US">
              <a:sym typeface="+mn-ea"/>
            </a:endParaRPr>
          </a:p>
          <a:p>
            <a:r>
              <a:rPr lang="zh-CN" altLang="en-US">
                <a:sym typeface="+mn-ea"/>
              </a:rPr>
              <a:t>.rates 为这个DAI能支援的sample rate (采样率)</a:t>
            </a:r>
            <a:endParaRPr lang="zh-CN" altLang="en-US">
              <a:sym typeface="+mn-ea"/>
            </a:endParaRPr>
          </a:p>
          <a:p>
            <a:r>
              <a:rPr lang="zh-CN" altLang="en-US"/>
              <a:t>.formats为这个DAI能支援的格式</a:t>
            </a:r>
            <a:r>
              <a:rPr lang="en-US" altLang="zh-CN"/>
              <a:t>, 当使用者在使用这个DAI播放或录音的时候ALSA将会判断此codec能不能支援</a:t>
            </a:r>
            <a:endParaRPr lang="en-US" altLang="zh-CN"/>
          </a:p>
          <a:p>
            <a:r>
              <a:rPr lang="zh-CN" altLang="en-US"/>
              <a:t>.ops = &amp;rt5640_aif_dai_ops,就是使用这组DAI时codec相对应的设定了</a:t>
            </a:r>
          </a:p>
        </p:txBody>
      </p:sp>
      <p:sp>
        <p:nvSpPr>
          <p:cNvPr id="4" name="文本框 3"/>
          <p:cNvSpPr txBox="1"/>
          <p:nvPr/>
        </p:nvSpPr>
        <p:spPr>
          <a:xfrm>
            <a:off x="7271385" y="880110"/>
            <a:ext cx="4607560" cy="5354320"/>
          </a:xfrm>
          <a:prstGeom prst="rect">
            <a:avLst/>
          </a:prstGeom>
          <a:noFill/>
        </p:spPr>
        <p:txBody>
          <a:bodyPr wrap="square" rtlCol="0">
            <a:spAutoFit/>
          </a:bodyPr>
          <a:lstStyle/>
          <a:p>
            <a:r>
              <a:rPr lang="zh-CN" altLang="en-US"/>
              <a:t>    {</a:t>
            </a:r>
            <a:endParaRPr lang="zh-CN" altLang="en-US"/>
          </a:p>
          <a:p>
            <a:r>
              <a:rPr lang="zh-CN" altLang="en-US"/>
              <a:t>        .name = "rt5640-aif1",</a:t>
            </a:r>
            <a:endParaRPr lang="zh-CN" altLang="en-US"/>
          </a:p>
          <a:p>
            <a:r>
              <a:rPr lang="zh-CN" altLang="en-US"/>
              <a:t>        .id = RT5640_AIF1,</a:t>
            </a:r>
            <a:endParaRPr lang="zh-CN" altLang="en-US"/>
          </a:p>
          <a:p>
            <a:r>
              <a:rPr lang="zh-CN" altLang="en-US"/>
              <a:t>        .playback = {</a:t>
            </a:r>
            <a:endParaRPr lang="zh-CN" altLang="en-US"/>
          </a:p>
          <a:p>
            <a:r>
              <a:rPr lang="zh-CN" altLang="en-US"/>
              <a:t>            .stream_name = "AIF1 Playback",</a:t>
            </a:r>
            <a:endParaRPr lang="zh-CN" altLang="en-US"/>
          </a:p>
          <a:p>
            <a:r>
              <a:rPr lang="zh-CN" altLang="en-US"/>
              <a:t>            .channels_min = 1,</a:t>
            </a:r>
            <a:endParaRPr lang="zh-CN" altLang="en-US"/>
          </a:p>
          <a:p>
            <a:r>
              <a:rPr lang="zh-CN" altLang="en-US"/>
              <a:t>            .channels_max = 2,</a:t>
            </a:r>
            <a:endParaRPr lang="zh-CN" altLang="en-US"/>
          </a:p>
          <a:p>
            <a:r>
              <a:rPr lang="zh-CN" altLang="en-US"/>
              <a:t>            .rates = RT5640_STEREO_RATES,</a:t>
            </a:r>
            <a:endParaRPr lang="zh-CN" altLang="en-US"/>
          </a:p>
          <a:p>
            <a:r>
              <a:rPr lang="zh-CN" altLang="en-US"/>
              <a:t>            .formats = RT5640_FORMATS,</a:t>
            </a:r>
            <a:endParaRPr lang="zh-CN" altLang="en-US"/>
          </a:p>
          <a:p>
            <a:r>
              <a:rPr lang="zh-CN" altLang="en-US"/>
              <a:t>        },</a:t>
            </a:r>
            <a:endParaRPr lang="zh-CN" altLang="en-US"/>
          </a:p>
          <a:p>
            <a:r>
              <a:rPr lang="zh-CN" altLang="en-US"/>
              <a:t>        .capture = {</a:t>
            </a:r>
            <a:endParaRPr lang="zh-CN" altLang="en-US"/>
          </a:p>
          <a:p>
            <a:r>
              <a:rPr lang="zh-CN" altLang="en-US"/>
              <a:t>            .stream_name = "AIF1 Capture",</a:t>
            </a:r>
            <a:endParaRPr lang="zh-CN" altLang="en-US"/>
          </a:p>
          <a:p>
            <a:r>
              <a:rPr lang="zh-CN" altLang="en-US"/>
              <a:t>            .channels_min = 1,</a:t>
            </a:r>
            <a:endParaRPr lang="zh-CN" altLang="en-US"/>
          </a:p>
          <a:p>
            <a:r>
              <a:rPr lang="zh-CN" altLang="en-US"/>
              <a:t>            .channels_max = 2,</a:t>
            </a:r>
            <a:endParaRPr lang="zh-CN" altLang="en-US"/>
          </a:p>
          <a:p>
            <a:r>
              <a:rPr lang="zh-CN" altLang="en-US"/>
              <a:t>            .rates = RT5640_STEREO_RATES,</a:t>
            </a:r>
            <a:endParaRPr lang="zh-CN" altLang="en-US"/>
          </a:p>
          <a:p>
            <a:r>
              <a:rPr lang="zh-CN" altLang="en-US"/>
              <a:t>            .formats = RT5640_FORMATS,</a:t>
            </a:r>
            <a:endParaRPr lang="zh-CN" altLang="en-US"/>
          </a:p>
          <a:p>
            <a:r>
              <a:rPr lang="zh-CN" altLang="en-US"/>
              <a:t>        },</a:t>
            </a:r>
            <a:endParaRPr lang="zh-CN" altLang="en-US"/>
          </a:p>
          <a:p>
            <a:r>
              <a:rPr lang="zh-CN" altLang="en-US"/>
              <a:t>        .ops = &amp;rt5640_aif_dai_ops,</a:t>
            </a:r>
            <a:endParaRPr lang="zh-CN" altLang="en-US"/>
          </a:p>
          <a:p>
            <a:r>
              <a:rPr lang="zh-CN" altLang="en-US"/>
              <a:t>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p>
        </p:txBody>
      </p:sp>
      <p:sp>
        <p:nvSpPr>
          <p:cNvPr id="3" name="内容占位符 2"/>
          <p:cNvSpPr>
            <a:spLocks noGrp="1"/>
          </p:cNvSpPr>
          <p:nvPr>
            <p:ph idx="1"/>
          </p:nvPr>
        </p:nvSpPr>
        <p:spPr>
          <a:xfrm>
            <a:off x="838200" y="1087120"/>
            <a:ext cx="10515600" cy="5558790"/>
          </a:xfrm>
        </p:spPr>
        <p:txBody>
          <a:bodyPr>
            <a:normAutofit fontScale="77500" lnSpcReduction="20000"/>
          </a:bodyPr>
          <a:lstStyle/>
          <a:p>
            <a:r>
              <a:rPr lang="zh-CN" altLang="en-US"/>
              <a:t>.ops = &amp;rt5640_aif_dai_ops,就是使用这组DAI时codec相对应的设定了，</a:t>
            </a:r>
            <a:endParaRPr lang="zh-CN" altLang="en-US"/>
          </a:p>
          <a:p>
            <a:r>
              <a:rPr lang="zh-CN" altLang="en-US"/>
              <a:t>static const struct snd_soc_dai_ops rt5640_aif_dai_ops = {</a:t>
            </a:r>
            <a:endParaRPr lang="zh-CN" altLang="en-US"/>
          </a:p>
          <a:p>
            <a:r>
              <a:rPr lang="zh-CN" altLang="en-US"/>
              <a:t>    .hw_params = rt5640_hw_params,</a:t>
            </a:r>
            <a:endParaRPr lang="zh-CN" altLang="en-US"/>
          </a:p>
          <a:p>
            <a:r>
              <a:rPr lang="zh-CN" altLang="en-US"/>
              <a:t>    .set_fmt = rt5640_set_dai_fmt,</a:t>
            </a:r>
            <a:endParaRPr lang="zh-CN" altLang="en-US"/>
          </a:p>
          <a:p>
            <a:r>
              <a:rPr lang="zh-CN" altLang="en-US"/>
              <a:t>    .set_sysclk = rt5640_set_dai_sysclk,</a:t>
            </a:r>
            <a:endParaRPr lang="zh-CN" altLang="en-US"/>
          </a:p>
          <a:p>
            <a:r>
              <a:rPr lang="zh-CN" altLang="en-US"/>
              <a:t>    .set_pll = rt5640_set_dai_pll,</a:t>
            </a:r>
            <a:endParaRPr lang="zh-CN" altLang="en-US"/>
          </a:p>
          <a:p>
            <a:r>
              <a:rPr lang="zh-CN" altLang="en-US"/>
              <a:t>};</a:t>
            </a:r>
            <a:endParaRPr lang="zh-CN" altLang="en-US"/>
          </a:p>
          <a:p>
            <a:r>
              <a:rPr lang="zh-CN" altLang="en-US"/>
              <a:t>rt5640_hw_params主要是根据上层传下来的资讯(*params)对codec做相对应的设定，</a:t>
            </a:r>
            <a:endParaRPr lang="zh-CN" altLang="en-US"/>
          </a:p>
          <a:p>
            <a:r>
              <a:rPr lang="zh-CN" altLang="en-US"/>
              <a:t>rt5640_set_dai_fmt会按照此DAI的格式(如I2S, PCM...等)设定codec，</a:t>
            </a:r>
            <a:endParaRPr lang="zh-CN" altLang="en-US"/>
          </a:p>
          <a:p>
            <a:r>
              <a:rPr lang="zh-CN" altLang="en-US"/>
              <a:t>rt5640_set_dai_sysclk将告知codec driver sysclk的频率及来源，</a:t>
            </a:r>
            <a:endParaRPr lang="zh-CN" altLang="en-US"/>
          </a:p>
          <a:p>
            <a:r>
              <a:rPr lang="zh-CN" altLang="en-US"/>
              <a:t>rt5640_set_dai_pll提供介面让machine driver设定rt5640的PLL，有时候外部的MCLK频率无法符合rt5640需求的时候需要呼叫此函数使用rt5640的PLL，</a:t>
            </a:r>
            <a:endParaRPr lang="zh-CN" altLang="en-US"/>
          </a:p>
          <a:p>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p>
        </p:txBody>
      </p:sp>
      <p:sp>
        <p:nvSpPr>
          <p:cNvPr id="3" name="内容占位符 2"/>
          <p:cNvSpPr>
            <a:spLocks noGrp="1"/>
          </p:cNvSpPr>
          <p:nvPr>
            <p:ph idx="1"/>
          </p:nvPr>
        </p:nvSpPr>
        <p:spPr>
          <a:xfrm>
            <a:off x="838200" y="1032510"/>
            <a:ext cx="10515600" cy="5577205"/>
          </a:xfrm>
        </p:spPr>
        <p:txBody>
          <a:bodyPr>
            <a:normAutofit fontScale="67500" lnSpcReduction="2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fontAlgn="auto">
              <a:lnSpc>
                <a:spcPct val="150000"/>
              </a:lnSpc>
            </a:pPr>
            <a:r>
              <a:rPr lang="zh-CN" altLang="en-US"/>
              <a:t>注册DAPM元件除了类别外还有一些重要的东西，以MIXER来说明，其他类别的元件也都差不多，就不重复介绍了，</a:t>
            </a:r>
            <a:endParaRPr lang="zh-CN" altLang="en-US"/>
          </a:p>
          <a:p>
            <a:pPr fontAlgn="auto">
              <a:lnSpc>
                <a:spcPct val="150000"/>
              </a:lnSpc>
            </a:pPr>
            <a:r>
              <a:rPr lang="zh-CN" altLang="en-US"/>
              <a:t> SND_SOC_DAPM_MIXER("SPK MIXL", RT5640_PWR_MIXER, RT5640_PWR_SM_L_BIT, 0, rt5640_spk_l_mix, ARRAY_SIZE(rt5640_spk_l_mix)),</a:t>
            </a:r>
            <a:endParaRPr lang="zh-CN" altLang="en-US"/>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endParaRPr lang="zh-CN" altLang="en-US" dirty="0"/>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endParaRPr lang="zh-CN" altLang="en-US" dirty="0"/>
          </a:p>
          <a:p>
            <a:pPr>
              <a:lnSpc>
                <a:spcPct val="170000"/>
              </a:lnSpc>
            </a:pPr>
            <a:r>
              <a:rPr lang="zh-CN" altLang="en-US" dirty="0"/>
              <a:t>DAPM定義了以下幾種時間點，</a:t>
            </a:r>
            <a:endParaRPr lang="zh-CN" altLang="en-US" dirty="0"/>
          </a:p>
          <a:p>
            <a:pPr>
              <a:lnSpc>
                <a:spcPct val="170000"/>
              </a:lnSpc>
            </a:pPr>
            <a:r>
              <a:rPr lang="zh-CN" altLang="en-US" dirty="0"/>
              <a:t>/* dapm event types */</a:t>
            </a:r>
            <a:endParaRPr lang="zh-CN" altLang="en-US" dirty="0"/>
          </a:p>
          <a:p>
            <a:pPr>
              <a:lnSpc>
                <a:spcPct val="170000"/>
              </a:lnSpc>
            </a:pPr>
            <a:r>
              <a:rPr lang="zh-CN" altLang="en-US" dirty="0"/>
              <a:t>#define SND_SOC_DAPM_PRE_PMU    0x1     /* before widget power up */</a:t>
            </a:r>
            <a:endParaRPr lang="zh-CN" altLang="en-US" dirty="0"/>
          </a:p>
          <a:p>
            <a:pPr>
              <a:lnSpc>
                <a:spcPct val="170000"/>
              </a:lnSpc>
            </a:pPr>
            <a:r>
              <a:rPr lang="zh-CN" altLang="en-US" dirty="0"/>
              <a:t>#define SND_SOC_DAPM_POST_PMU    0x2        /* after widget power up */</a:t>
            </a:r>
            <a:endParaRPr lang="zh-CN" altLang="en-US" dirty="0"/>
          </a:p>
          <a:p>
            <a:pPr>
              <a:lnSpc>
                <a:spcPct val="170000"/>
              </a:lnSpc>
            </a:pPr>
            <a:r>
              <a:rPr lang="zh-CN" altLang="en-US" dirty="0"/>
              <a:t>#define SND_SOC_DAPM_PRE_PMD    0x4     /* before widget power down */</a:t>
            </a:r>
            <a:endParaRPr lang="zh-CN" altLang="en-US" dirty="0"/>
          </a:p>
          <a:p>
            <a:pPr>
              <a:lnSpc>
                <a:spcPct val="170000"/>
              </a:lnSpc>
            </a:pPr>
            <a:r>
              <a:rPr lang="zh-CN" altLang="en-US" dirty="0"/>
              <a:t>被註冊的event會在相對應的時間點被執行，如果我們希望在開關某個元件的時候須要做一些比較複雜的控制的話就會註冊event來處理。</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p>
        </p:txBody>
      </p:sp>
      <p:sp>
        <p:nvSpPr>
          <p:cNvPr id="3" name="内容占位符 2"/>
          <p:cNvSpPr>
            <a:spLocks noGrp="1"/>
          </p:cNvSpPr>
          <p:nvPr>
            <p:ph idx="1"/>
          </p:nvPr>
        </p:nvSpPr>
        <p:spPr>
          <a:xfrm>
            <a:off x="838200" y="942340"/>
            <a:ext cx="10515600" cy="5728335"/>
          </a:xfrm>
        </p:spPr>
        <p:txBody>
          <a:bodyPr>
            <a:normAutofit fontScale="75000" lnSpcReduction="2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p>
        </p:txBody>
      </p:sp>
      <p:sp>
        <p:nvSpPr>
          <p:cNvPr id="3" name="内容占位符 2"/>
          <p:cNvSpPr>
            <a:spLocks noGrp="1"/>
          </p:cNvSpPr>
          <p:nvPr>
            <p:ph idx="1"/>
          </p:nvPr>
        </p:nvSpPr>
        <p:spPr>
          <a:xfrm>
            <a:off x="361315" y="819150"/>
            <a:ext cx="7306310" cy="5878830"/>
          </a:xfrm>
        </p:spPr>
        <p:txBody>
          <a:bodyPr>
            <a:normAutofit fontScale="52500" lnSpcReduction="20000"/>
          </a:bodyPr>
          <a:lstStyle/>
          <a:p>
            <a:pPr fontAlgn="auto">
              <a:lnSpc>
                <a:spcPct val="10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00000"/>
              </a:lnSpc>
            </a:pPr>
            <a:r>
              <a:rPr lang="zh-CN" altLang="en-US"/>
              <a:t>在machine driver定義的</a:t>
            </a:r>
            <a:endParaRPr lang="zh-CN" altLang="en-US"/>
          </a:p>
          <a:p>
            <a:pPr fontAlgn="auto">
              <a:lnSpc>
                <a:spcPct val="100000"/>
              </a:lnSpc>
            </a:pPr>
            <a:r>
              <a:rPr lang="zh-CN" altLang="en-US"/>
              <a:t>SND_SOC_DAPM_MIC</a:t>
            </a:r>
            <a:endParaRPr lang="zh-CN" altLang="en-US"/>
          </a:p>
          <a:p>
            <a:pPr fontAlgn="auto">
              <a:lnSpc>
                <a:spcPct val="100000"/>
              </a:lnSpc>
            </a:pPr>
            <a:r>
              <a:rPr lang="zh-CN" altLang="en-US"/>
              <a:t>SND_SOC_DAPM_HP</a:t>
            </a:r>
            <a:endParaRPr lang="zh-CN" altLang="en-US"/>
          </a:p>
          <a:p>
            <a:pPr fontAlgn="auto">
              <a:lnSpc>
                <a:spcPct val="100000"/>
              </a:lnSpc>
            </a:pPr>
            <a:r>
              <a:rPr lang="zh-CN" altLang="en-US"/>
              <a:t>SND_SOC_DAPM_SPK</a:t>
            </a:r>
            <a:endParaRPr lang="zh-CN" altLang="en-US"/>
          </a:p>
          <a:p>
            <a:pPr fontAlgn="auto">
              <a:lnSpc>
                <a:spcPct val="100000"/>
              </a:lnSpc>
            </a:pPr>
            <a:r>
              <a:rPr lang="zh-CN" altLang="en-US"/>
              <a:t>...</a:t>
            </a:r>
            <a:endParaRPr lang="zh-CN" altLang="en-US"/>
          </a:p>
          <a:p>
            <a:pPr fontAlgn="auto">
              <a:lnSpc>
                <a:spcPct val="100000"/>
              </a:lnSpc>
            </a:pPr>
            <a:r>
              <a:rPr lang="zh-CN" altLang="en-US"/>
              <a:t>等DAPM元件都是DAPM終點，所以我們可以參考下面的做法</a:t>
            </a:r>
            <a:endParaRPr lang="zh-CN" altLang="en-US"/>
          </a:p>
          <a:p>
            <a:pPr fontAlgn="auto">
              <a:lnSpc>
                <a:spcPct val="100000"/>
              </a:lnSpc>
            </a:pPr>
            <a:r>
              <a:rPr lang="zh-CN" altLang="en-US"/>
              <a:t>static const struct snd_soc_dapm_widget dapm_widgets[] = {</a:t>
            </a:r>
            <a:endParaRPr lang="zh-CN" altLang="en-US"/>
          </a:p>
          <a:p>
            <a:pPr fontAlgn="auto">
              <a:lnSpc>
                <a:spcPct val="100000"/>
              </a:lnSpc>
            </a:pPr>
            <a:r>
              <a:rPr lang="zh-CN" altLang="en-US"/>
              <a:t>    SND_SOC_DAPM_SPK("Speaker", NULL),</a:t>
            </a:r>
            <a:endParaRPr lang="zh-CN" altLang="en-US"/>
          </a:p>
          <a:p>
            <a:pPr fontAlgn="auto">
              <a:lnSpc>
                <a:spcPct val="100000"/>
              </a:lnSpc>
            </a:pPr>
            <a:r>
              <a:rPr lang="zh-CN" altLang="en-US"/>
              <a:t>    SND_SOC_DAPM_MIC("Mic", NULL),</a:t>
            </a:r>
            <a:endParaRPr lang="zh-CN" altLang="en-US"/>
          </a:p>
          <a:p>
            <a:pPr fontAlgn="auto">
              <a:lnSpc>
                <a:spcPct val="100000"/>
              </a:lnSpc>
            </a:pPr>
            <a:r>
              <a:rPr lang="zh-CN" altLang="en-US"/>
              <a:t>};</a:t>
            </a:r>
            <a:endParaRPr lang="zh-CN" altLang="en-US"/>
          </a:p>
          <a:p>
            <a:pPr fontAlgn="auto">
              <a:lnSpc>
                <a:spcPct val="100000"/>
              </a:lnSpc>
            </a:pPr>
            <a:r>
              <a:rPr lang="zh-CN" altLang="en-US"/>
              <a:t>static const struct snd_soc_dapm_route dapm_routes[] = {</a:t>
            </a:r>
            <a:endParaRPr lang="zh-CN" altLang="en-US"/>
          </a:p>
          <a:p>
            <a:pPr fontAlgn="auto">
              <a:lnSpc>
                <a:spcPct val="100000"/>
              </a:lnSpc>
            </a:pPr>
            <a:r>
              <a:rPr lang="zh-CN" altLang="en-US"/>
              <a:t>    {"Speaker", NULL "</a:t>
            </a:r>
            <a:r>
              <a:rPr lang="en-US" altLang="zh-CN"/>
              <a:t>Your Codec Stream Playback Name</a:t>
            </a:r>
            <a:r>
              <a:rPr lang="zh-CN" altLang="en-US"/>
              <a:t>"},</a:t>
            </a:r>
            <a:endParaRPr lang="zh-CN" altLang="en-US"/>
          </a:p>
          <a:p>
            <a:pPr fontAlgn="auto">
              <a:lnSpc>
                <a:spcPct val="100000"/>
              </a:lnSpc>
            </a:pPr>
            <a:r>
              <a:rPr lang="zh-CN" altLang="en-US"/>
              <a:t>    {"</a:t>
            </a:r>
            <a:r>
              <a:rPr lang="en-US" altLang="zh-CN"/>
              <a:t>Your Codec Stream Capture Name</a:t>
            </a:r>
            <a:r>
              <a:rPr lang="zh-CN" altLang="en-US"/>
              <a:t>", NULL "Mic"},</a:t>
            </a:r>
            <a:endParaRPr lang="zh-CN" altLang="en-US"/>
          </a:p>
          <a:p>
            <a:pPr fontAlgn="auto">
              <a:lnSpc>
                <a:spcPct val="100000"/>
              </a:lnSpc>
            </a:pPr>
            <a:r>
              <a:rPr lang="zh-CN" altLang="en-US"/>
              <a:t>};    </a:t>
            </a:r>
            <a:r>
              <a:rPr lang="en-US" altLang="zh-CN"/>
              <a:t>// 将codec -&gt; smart amp的终点建立起来</a:t>
            </a:r>
            <a:r>
              <a:rPr lang="zh-CN" altLang="en-US"/>
              <a:t>。</a:t>
            </a:r>
            <a:endParaRPr lang="en-US" altLang="zh-CN"/>
          </a:p>
          <a:p>
            <a:pPr fontAlgn="auto">
              <a:lnSpc>
                <a:spcPct val="100000"/>
              </a:lnSpc>
            </a:pPr>
            <a:endParaRPr lang="zh-CN" altLang="en-US"/>
          </a:p>
        </p:txBody>
      </p:sp>
      <p:sp>
        <p:nvSpPr>
          <p:cNvPr id="4" name="文本框 3"/>
          <p:cNvSpPr txBox="1"/>
          <p:nvPr/>
        </p:nvSpPr>
        <p:spPr>
          <a:xfrm>
            <a:off x="8162925" y="235585"/>
            <a:ext cx="3892550" cy="6185535"/>
          </a:xfrm>
          <a:prstGeom prst="rect">
            <a:avLst/>
          </a:prstGeom>
          <a:noFill/>
        </p:spPr>
        <p:txBody>
          <a:bodyPr wrap="square" rtlCol="0">
            <a:spAutoFit/>
          </a:bodyPr>
          <a:lstStyle/>
          <a:p>
            <a:r>
              <a:rPr lang="zh-CN" altLang="en-US"/>
              <a:t>static const struct snd_soc_pcm_stream dsp_codec_params = {</a:t>
            </a:r>
            <a:endParaRPr lang="zh-CN" altLang="en-US"/>
          </a:p>
          <a:p>
            <a:r>
              <a:rPr lang="zh-CN" altLang="en-US"/>
              <a:t>       .formats = SNDRV_PCM_FMTBIT_S24_LE,</a:t>
            </a:r>
            <a:endParaRPr lang="zh-CN" altLang="en-US"/>
          </a:p>
          <a:p>
            <a:r>
              <a:rPr lang="zh-CN" altLang="en-US"/>
              <a:t>       .rate_min = 48000,</a:t>
            </a:r>
            <a:endParaRPr lang="zh-CN" altLang="en-US"/>
          </a:p>
          <a:p>
            <a:r>
              <a:rPr lang="zh-CN" altLang="en-US"/>
              <a:t>       .rate_max = 48000,</a:t>
            </a:r>
            <a:endParaRPr lang="zh-CN" altLang="en-US"/>
          </a:p>
          <a:p>
            <a:r>
              <a:rPr lang="zh-CN" altLang="en-US"/>
              <a:t>       .channels_min = 2,</a:t>
            </a:r>
            <a:endParaRPr lang="zh-CN" altLang="en-US"/>
          </a:p>
          <a:p>
            <a:r>
              <a:rPr lang="zh-CN" altLang="en-US"/>
              <a:t>       .channels_max = 2,</a:t>
            </a:r>
            <a:endParaRPr lang="zh-CN" altLang="en-US"/>
          </a:p>
          <a:p>
            <a:r>
              <a:rPr lang="zh-CN" altLang="en-US"/>
              <a:t>};</a:t>
            </a:r>
            <a:endParaRPr lang="zh-CN" altLang="en-US"/>
          </a:p>
          <a:p>
            <a:r>
              <a:rPr lang="zh-CN" altLang="en-US"/>
              <a:t>{</a:t>
            </a:r>
            <a:endParaRPr lang="zh-CN" altLang="en-US"/>
          </a:p>
          <a:p>
            <a:r>
              <a:rPr lang="zh-CN" altLang="en-US"/>
              <a:t>   .name = "DSP-CODEC",</a:t>
            </a:r>
            <a:endParaRPr lang="zh-CN" altLang="en-US"/>
          </a:p>
          <a:p>
            <a:r>
              <a:rPr lang="zh-CN" altLang="en-US"/>
              <a:t>   .stream_name = "DSP-CODEC",</a:t>
            </a:r>
            <a:endParaRPr lang="zh-CN" altLang="en-US"/>
          </a:p>
          <a:p>
            <a:r>
              <a:rPr lang="zh-CN" altLang="en-US"/>
              <a:t>   .cpu_dai_name = "wm0010-sdi2",</a:t>
            </a:r>
            <a:endParaRPr lang="zh-CN" altLang="en-US"/>
          </a:p>
          <a:p>
            <a:r>
              <a:rPr lang="zh-CN" altLang="en-US"/>
              <a:t>   .codec_name = "codec-3,</a:t>
            </a:r>
            <a:endParaRPr lang="zh-CN" altLang="en-US"/>
          </a:p>
          <a:p>
            <a:r>
              <a:rPr lang="zh-CN" altLang="en-US"/>
              <a:t>   .codec_dai_name = "codec-3-dai_name",</a:t>
            </a:r>
            <a:endParaRPr lang="zh-CN" altLang="en-US"/>
          </a:p>
          <a:p>
            <a:r>
              <a:rPr lang="zh-CN" altLang="en-US"/>
              <a:t>   .dai_fmt = SND_SOC_DAIFMT_I2S | SND_SOC_DAIFMT_NB_NF</a:t>
            </a:r>
            <a:endParaRPr lang="zh-CN" altLang="en-US"/>
          </a:p>
          <a:p>
            <a:r>
              <a:rPr lang="zh-CN" altLang="en-US"/>
              <a:t>           | SND_SOC_DAIFMT_CBM_CFM,</a:t>
            </a:r>
            <a:endParaRPr lang="zh-CN" altLang="en-US"/>
          </a:p>
          <a:p>
            <a:r>
              <a:rPr lang="zh-CN" altLang="en-US"/>
              <a:t>   .ignore_suspend = 1,</a:t>
            </a:r>
            <a:endParaRPr lang="zh-CN" altLang="en-US"/>
          </a:p>
          <a:p>
            <a:r>
              <a:rPr lang="zh-CN" altLang="en-US"/>
              <a:t>   .params = &amp;dsp_codec_params,</a:t>
            </a:r>
            <a:endParaRPr lang="zh-CN" altLang="en-US"/>
          </a:p>
          <a:p>
            <a:r>
              <a:rPr lang="zh-CN" altLang="en-US"/>
              <a:t>},</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p>
        </p:txBody>
      </p:sp>
      <p:sp>
        <p:nvSpPr>
          <p:cNvPr id="3" name="内容占位符 2"/>
          <p:cNvSpPr>
            <a:spLocks noGrp="1"/>
          </p:cNvSpPr>
          <p:nvPr>
            <p:ph idx="1"/>
          </p:nvPr>
        </p:nvSpPr>
        <p:spPr>
          <a:xfrm>
            <a:off x="838200" y="980440"/>
            <a:ext cx="10515600" cy="5674995"/>
          </a:xfrm>
        </p:spPr>
        <p:txBody>
          <a:bodyPr>
            <a:normAutofit fontScale="75000" lnSpcReduction="2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p>
        </p:txBody>
      </p:sp>
      <p:sp>
        <p:nvSpPr>
          <p:cNvPr id="3" name="内容占位符 2"/>
          <p:cNvSpPr>
            <a:spLocks noGrp="1"/>
          </p:cNvSpPr>
          <p:nvPr>
            <p:ph idx="1"/>
          </p:nvPr>
        </p:nvSpPr>
        <p:spPr>
          <a:xfrm>
            <a:off x="841375" y="912495"/>
            <a:ext cx="8758555" cy="5845810"/>
          </a:xfrm>
        </p:spPr>
        <p:txBody>
          <a:bodyPr>
            <a:normAutofit fontScale="57500" lnSpcReduction="2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p>
        </p:txBody>
      </p:sp>
      <p:sp>
        <p:nvSpPr>
          <p:cNvPr id="3" name="内容占位符 2"/>
          <p:cNvSpPr>
            <a:spLocks noGrp="1"/>
          </p:cNvSpPr>
          <p:nvPr>
            <p:ph idx="1"/>
          </p:nvPr>
        </p:nvSpPr>
        <p:spPr>
          <a:xfrm>
            <a:off x="838200" y="783590"/>
            <a:ext cx="10515600" cy="5988685"/>
          </a:xfrm>
        </p:spPr>
        <p:txBody>
          <a:bodyPr>
            <a:normAutofit fontScale="37500" lnSpcReduction="2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p>
        </p:txBody>
      </p:sp>
      <p:sp>
        <p:nvSpPr>
          <p:cNvPr id="3" name="Content Placeholder 2"/>
          <p:cNvSpPr>
            <a:spLocks noGrp="1"/>
          </p:cNvSpPr>
          <p:nvPr>
            <p:ph idx="1"/>
          </p:nvPr>
        </p:nvSpPr>
        <p:spPr/>
        <p:txBody>
          <a:bodyPr/>
          <a:lstStyle/>
          <a:p>
            <a:r>
              <a:rPr lang="en-US" dirty="0"/>
              <a:t>Quick Start guide - http://www.chromium.org/chromium-os/quick-start-guide</a:t>
            </a:r>
            <a:endParaRPr lang="en-US" dirty="0"/>
          </a:p>
          <a:p>
            <a:r>
              <a:rPr lang="en-US" dirty="0"/>
              <a:t>Chromium OS developer guide - http://www.chromium.org/chromium-os/developer-guide</a:t>
            </a:r>
            <a:endParaRPr lang="en-US" dirty="0"/>
          </a:p>
          <a:p>
            <a:r>
              <a:rPr lang="en-US" dirty="0"/>
              <a:t>Chromium OS </a:t>
            </a:r>
            <a:r>
              <a:rPr lang="en-US" b="1" dirty="0"/>
              <a:t>device page </a:t>
            </a:r>
            <a:r>
              <a:rPr lang="en-US" dirty="0"/>
              <a:t>to access all other device information - http://www.chromium.org/chromium-os/developer-information-for-chrome-os-devices</a:t>
            </a:r>
            <a:endParaRPr lang="en-US" dirty="0"/>
          </a:p>
          <a:p>
            <a:r>
              <a:rPr lang="en-US" dirty="0"/>
              <a:t>List of </a:t>
            </a:r>
            <a:r>
              <a:rPr lang="en-US" b="1" dirty="0"/>
              <a:t>branches of Chromium OS </a:t>
            </a:r>
            <a:r>
              <a:rPr lang="en-US" dirty="0"/>
              <a:t>- https://chromium.googlesource.com/chromiumos/manifest.git/+refs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p>
        </p:txBody>
      </p:sp>
      <p:sp>
        <p:nvSpPr>
          <p:cNvPr id="3" name="内容占位符 2"/>
          <p:cNvSpPr>
            <a:spLocks noGrp="1"/>
          </p:cNvSpPr>
          <p:nvPr>
            <p:ph idx="1"/>
          </p:nvPr>
        </p:nvSpPr>
        <p:spPr>
          <a:xfrm>
            <a:off x="838200" y="815975"/>
            <a:ext cx="10515600" cy="6009005"/>
          </a:xfrm>
        </p:spPr>
        <p:txBody>
          <a:bodyPr>
            <a:normAutofit fontScale="52500" lnSpcReduction="2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p>
        </p:txBody>
      </p:sp>
      <p:sp>
        <p:nvSpPr>
          <p:cNvPr id="3" name="Content Placeholder 2"/>
          <p:cNvSpPr>
            <a:spLocks noGrp="1"/>
          </p:cNvSpPr>
          <p:nvPr>
            <p:ph idx="1"/>
          </p:nvPr>
        </p:nvSpPr>
        <p:spPr>
          <a:xfrm>
            <a:off x="839470" y="1119505"/>
            <a:ext cx="6471920" cy="1664335"/>
          </a:xfrm>
        </p:spPr>
        <p:txBody>
          <a:bodyPr>
            <a:normAutofit fontScale="4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p>
        </p:txBody>
      </p:sp>
      <p:sp>
        <p:nvSpPr>
          <p:cNvPr id="3" name="内容占位符 2"/>
          <p:cNvSpPr>
            <a:spLocks noGrp="1"/>
          </p:cNvSpPr>
          <p:nvPr>
            <p:ph idx="1"/>
          </p:nvPr>
        </p:nvSpPr>
        <p:spPr>
          <a:xfrm>
            <a:off x="838200" y="1494790"/>
            <a:ext cx="10515600" cy="5088255"/>
          </a:xfrm>
        </p:spPr>
        <p:txBody>
          <a:bodyPr>
            <a:normAutofit fontScale="85000" lnSpcReduction="2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fontScale="72500" lnSpcReduction="2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72500" lnSpcReduction="2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p>
        </p:txBody>
      </p:sp>
      <p:sp>
        <p:nvSpPr>
          <p:cNvPr id="3" name="内容占位符 2"/>
          <p:cNvSpPr>
            <a:spLocks noGrp="1"/>
          </p:cNvSpPr>
          <p:nvPr>
            <p:ph idx="1"/>
          </p:nvPr>
        </p:nvSpPr>
        <p:spPr>
          <a:xfrm>
            <a:off x="838200" y="1060450"/>
            <a:ext cx="10515600" cy="5683250"/>
          </a:xfrm>
        </p:spPr>
        <p:txBody>
          <a:bodyPr>
            <a:normAutofit fontScale="7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endParaRPr lang="en-US" altLang="zh-CN" sz="1600"/>
          </a:p>
          <a:p>
            <a:pPr fontAlgn="auto">
              <a:lnSpc>
                <a:spcPct val="150000"/>
              </a:lnSpc>
            </a:pPr>
            <a:r>
              <a:rPr lang="en-US" altLang="zh-CN" sz="1600"/>
              <a:t>The Portage system consists of</a:t>
            </a:r>
            <a:r>
              <a:rPr lang="x-none" altLang="en-US" sz="1600"/>
              <a:t>:</a:t>
            </a:r>
            <a:endParaRPr lang="x-none" altLang="en-US" sz="1600"/>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sz="1600"/>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endParaRPr lang="x-none" altLang="en-US" sz="1600"/>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endParaRPr lang="x-none" altLang="en-US" sz="1600"/>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endParaRPr lang="x-none" altLang="en-US" sz="1600"/>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endParaRPr lang="x-none" altLang="en-US" sz="1600"/>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endParaRPr lang="x-none" altLang="en-US" sz="1600"/>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endParaRPr lang="x-none" altLang="en-US" sz="1600"/>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endParaRPr lang="x-none" altLang="en-US" sz="1600"/>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endParaRPr lang="x-none" altLang="en-US" sz="1600" b="1">
              <a:solidFill>
                <a:srgbClr val="FF0000"/>
              </a:solidFill>
            </a:endParaRP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p>
        </p:txBody>
      </p:sp>
      <p:sp>
        <p:nvSpPr>
          <p:cNvPr id="3" name="Content Placeholder 2"/>
          <p:cNvSpPr>
            <a:spLocks noGrp="1"/>
          </p:cNvSpPr>
          <p:nvPr>
            <p:ph idx="1"/>
          </p:nvPr>
        </p:nvSpPr>
        <p:spPr>
          <a:xfrm>
            <a:off x="840105" y="1151255"/>
            <a:ext cx="5212080" cy="5619750"/>
          </a:xfrm>
        </p:spPr>
        <p:txBody>
          <a:bodyPr>
            <a:normAutofit fontScale="75000" lnSpcReduction="2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p>
        </p:txBody>
      </p:sp>
      <p:sp>
        <p:nvSpPr>
          <p:cNvPr id="3" name="内容占位符 2"/>
          <p:cNvSpPr>
            <a:spLocks noGrp="1"/>
          </p:cNvSpPr>
          <p:nvPr>
            <p:ph idx="1"/>
          </p:nvPr>
        </p:nvSpPr>
        <p:spPr>
          <a:xfrm>
            <a:off x="838200" y="933450"/>
            <a:ext cx="10515600" cy="5831205"/>
          </a:xfrm>
        </p:spPr>
        <p:txBody>
          <a:bodyPr>
            <a:normAutofit fontScale="95000" lnSpcReduction="100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p>
        </p:txBody>
      </p:sp>
      <p:sp>
        <p:nvSpPr>
          <p:cNvPr id="3" name="Content Placeholder 2"/>
          <p:cNvSpPr>
            <a:spLocks noGrp="1"/>
          </p:cNvSpPr>
          <p:nvPr>
            <p:ph idx="1"/>
          </p:nvPr>
        </p:nvSpPr>
        <p:spPr>
          <a:xfrm>
            <a:off x="838200" y="922020"/>
            <a:ext cx="10515600" cy="5788660"/>
          </a:xfrm>
        </p:spPr>
        <p:txBody>
          <a:bodyPr>
            <a:normAutofit fontScale="57500" lnSpcReduction="2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p>
        </p:txBody>
      </p:sp>
      <p:sp>
        <p:nvSpPr>
          <p:cNvPr id="3" name="Content Placeholder 2"/>
          <p:cNvSpPr>
            <a:spLocks noGrp="1"/>
          </p:cNvSpPr>
          <p:nvPr>
            <p:ph idx="1"/>
          </p:nvPr>
        </p:nvSpPr>
        <p:spPr>
          <a:xfrm>
            <a:off x="838200" y="1012190"/>
            <a:ext cx="10515600" cy="5655945"/>
          </a:xfrm>
        </p:spPr>
        <p:txBody>
          <a:bodyPr>
            <a:normAutofit fontScale="57500" lnSpcReduction="2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p>
        </p:txBody>
      </p:sp>
      <p:sp>
        <p:nvSpPr>
          <p:cNvPr id="3" name="内容占位符 2"/>
          <p:cNvSpPr>
            <a:spLocks noGrp="1"/>
          </p:cNvSpPr>
          <p:nvPr>
            <p:ph idx="1"/>
          </p:nvPr>
        </p:nvSpPr>
        <p:spPr>
          <a:xfrm>
            <a:off x="838200" y="910590"/>
            <a:ext cx="10515600" cy="5864225"/>
          </a:xfrm>
        </p:spPr>
        <p:txBody>
          <a:bodyPr>
            <a:normAutofit fontScale="62500" lnSpcReduction="2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fontScale="90000"/>
          </a:bodyPr>
          <a:lstStyle/>
          <a:p>
            <a:r>
              <a:rPr lang="en-US"/>
              <a:t>Bluetooth Kernel Debugging</a:t>
            </a:r>
          </a:p>
        </p:txBody>
      </p:sp>
      <p:sp>
        <p:nvSpPr>
          <p:cNvPr id="3" name="Content Placeholder 2"/>
          <p:cNvSpPr>
            <a:spLocks noGrp="1"/>
          </p:cNvSpPr>
          <p:nvPr>
            <p:ph idx="1"/>
          </p:nvPr>
        </p:nvSpPr>
        <p:spPr>
          <a:xfrm>
            <a:off x="838200" y="1219200"/>
            <a:ext cx="10515600" cy="5429250"/>
          </a:xfrm>
        </p:spPr>
        <p:txBody>
          <a:bodyPr>
            <a:normAutofit fontScale="75000" lnSpcReduction="20000"/>
          </a:bodyPr>
          <a:lstStyle/>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600"/>
              <a:t>Build Chrom</a:t>
            </a:r>
            <a:r>
              <a:rPr lang="x-none" altLang="en-US" sz="3600"/>
              <a:t>ium </a:t>
            </a:r>
            <a:r>
              <a:rPr lang="en-US" sz="3600"/>
              <a:t>OS with SEP and SoCWatch </a:t>
            </a:r>
            <a:r>
              <a:rPr lang="x-none" altLang="en-US" sz="3600"/>
              <a:t>T</a:t>
            </a:r>
            <a:r>
              <a:rPr lang="en-US" sz="3600"/>
              <a:t>ools</a:t>
            </a:r>
          </a:p>
        </p:txBody>
      </p:sp>
      <p:sp>
        <p:nvSpPr>
          <p:cNvPr id="3" name="Content Placeholder 2"/>
          <p:cNvSpPr>
            <a:spLocks noGrp="1"/>
          </p:cNvSpPr>
          <p:nvPr>
            <p:ph idx="1"/>
          </p:nvPr>
        </p:nvSpPr>
        <p:spPr>
          <a:xfrm>
            <a:off x="838200" y="1201420"/>
            <a:ext cx="10515600" cy="5513070"/>
          </a:xfrm>
        </p:spPr>
        <p:txBody>
          <a:bodyPr>
            <a:normAutofit fontScale="57500" lnSpcReduction="20000"/>
          </a:bodyPr>
          <a:lstStyle/>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Enable "dev_dbg" in Chromium OS Kernel Driver Debug</a:t>
            </a:r>
          </a:p>
        </p:txBody>
      </p:sp>
      <p:sp>
        <p:nvSpPr>
          <p:cNvPr id="3" name="Content Placeholder 2"/>
          <p:cNvSpPr>
            <a:spLocks noGrp="1"/>
          </p:cNvSpPr>
          <p:nvPr>
            <p:ph idx="1"/>
          </p:nvPr>
        </p:nvSpPr>
        <p:spPr/>
        <p:txBody>
          <a:bodyPr>
            <a:normAutofit fontScale="87500"/>
          </a:bodyPr>
          <a:lstStyle/>
          <a:p>
            <a:r>
              <a:rPr lang="x-none" altLang="en-US"/>
              <a:t>T</a:t>
            </a:r>
            <a:r>
              <a:rPr lang="en-US"/>
              <a:t>he simplest way to receive dev_dbg messages to do following steps:</a:t>
            </a:r>
            <a:endParaRPr lang="en-US"/>
          </a:p>
          <a:p>
            <a:pPr lvl="1"/>
            <a:r>
              <a:rPr lang="en-US"/>
              <a:t>provide debug key into bootargs kernel parameters</a:t>
            </a:r>
            <a:endParaRPr lang="en-US"/>
          </a:p>
          <a:p>
            <a:pPr lvl="1"/>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a:r>
              <a:rPr lang="en-US"/>
              <a:t>upon the kernel booted and the prompt appear to enable debug level messages by executing either dmesg -n 8 or echo 8 &gt; /proc/sys/kernel/printk</a:t>
            </a:r>
            <a:endParaRPr lang="en-US"/>
          </a:p>
          <a:p>
            <a:pPr lvl="1"/>
            <a:r>
              <a:rPr lang="en-US"/>
              <a:t>mount the debug filesystem manually by executing the following command </a:t>
            </a:r>
            <a:r>
              <a:rPr lang="x-none" altLang="en-US"/>
              <a:t>or add the this under your /etc/fstab to make the mount go automatic when you reboot</a:t>
            </a:r>
            <a:r>
              <a:rPr lang="en-US"/>
              <a:t>:</a:t>
            </a:r>
            <a:endParaRPr lang="en-US"/>
          </a:p>
          <a:p>
            <a:pPr lvl="2"/>
            <a:r>
              <a:rPr lang="en-US"/>
              <a:t>mount -t debugfs none /sys/kernel/debug</a:t>
            </a:r>
            <a:endParaRPr lang="en-US"/>
          </a:p>
          <a:p>
            <a:pPr lvl="2"/>
            <a:r>
              <a:rPr lang="en-US"/>
              <a:t>Once done, do:</a:t>
            </a:r>
            <a:endParaRPr lang="en-US"/>
          </a:p>
          <a:p>
            <a:pPr lvl="2"/>
            <a:r>
              <a:rPr lang="en-US"/>
              <a:t>ls /sys/kernel/debug</a:t>
            </a:r>
            <a:endParaRPr lang="en-US"/>
          </a:p>
          <a:p>
            <a:pPr lvl="0"/>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p>
        </p:txBody>
      </p:sp>
      <p:sp>
        <p:nvSpPr>
          <p:cNvPr id="3" name="Content Placeholder 2"/>
          <p:cNvSpPr>
            <a:spLocks noGrp="1"/>
          </p:cNvSpPr>
          <p:nvPr>
            <p:ph idx="1"/>
          </p:nvPr>
        </p:nvSpPr>
        <p:spPr>
          <a:xfrm>
            <a:off x="838200" y="1198880"/>
            <a:ext cx="10515600" cy="4978400"/>
          </a:xfrm>
        </p:spPr>
        <p:txBody>
          <a:bodyPr/>
          <a:lstStyle/>
          <a:p>
            <a:pPr fontAlgn="auto">
              <a:lnSpc>
                <a:spcPct val="150000"/>
              </a:lnSpc>
            </a:pPr>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p>
        </p:txBody>
      </p:sp>
      <p:sp>
        <p:nvSpPr>
          <p:cNvPr id="3" name="Content Placeholder 2"/>
          <p:cNvSpPr>
            <a:spLocks noGrp="1"/>
          </p:cNvSpPr>
          <p:nvPr>
            <p:ph idx="1"/>
          </p:nvPr>
        </p:nvSpPr>
        <p:spPr>
          <a:xfrm>
            <a:off x="839470" y="1370330"/>
            <a:ext cx="5544185" cy="5262245"/>
          </a:xfrm>
        </p:spPr>
        <p:txBody>
          <a:bodyPr>
            <a:normAutofit fontScale="60000" lnSpcReduction="2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626110"/>
          </a:xfrm>
        </p:spPr>
        <p:txBody>
          <a:bodyPr>
            <a:normAutofit fontScale="90000"/>
          </a:bodyPr>
          <a:lstStyle/>
          <a:p>
            <a:r>
              <a:rPr lang="en-US" sz="3600"/>
              <a:t>How to Run Android Apps in Chrome with Google ARC</a:t>
            </a:r>
            <a:br>
              <a:rPr lang="en-US" sz="3600"/>
            </a:br>
            <a:r>
              <a:rPr lang="en-US" sz="1600"/>
              <a:t>https://www.tomsguide.com/us/google-arc-chrome-android-apps,news-20736.html</a:t>
            </a:r>
          </a:p>
        </p:txBody>
      </p:sp>
      <p:sp>
        <p:nvSpPr>
          <p:cNvPr id="3" name="Content Placeholder 2"/>
          <p:cNvSpPr>
            <a:spLocks noGrp="1"/>
          </p:cNvSpPr>
          <p:nvPr>
            <p:ph idx="1"/>
          </p:nvPr>
        </p:nvSpPr>
        <p:spPr>
          <a:xfrm>
            <a:off x="838200" y="1153795"/>
            <a:ext cx="10515600" cy="5024120"/>
          </a:xfrm>
        </p:spPr>
        <p:txBody>
          <a:bodyPr>
            <a:normAutofit fontScale="92500" lnSpcReduction="20000"/>
          </a:bodyPr>
          <a:lstStyle/>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Wayland and Weston</a:t>
            </a:r>
          </a:p>
        </p:txBody>
      </p:sp>
      <p:sp>
        <p:nvSpPr>
          <p:cNvPr id="3" name="内容占位符 2"/>
          <p:cNvSpPr>
            <a:spLocks noGrp="1"/>
          </p:cNvSpPr>
          <p:nvPr>
            <p:ph idx="1"/>
          </p:nvPr>
        </p:nvSpPr>
        <p:spPr/>
        <p:txBody>
          <a:bodyPr>
            <a:normAutofit/>
          </a:bodyPr>
          <a:lstStyle/>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p>
        </p:txBody>
      </p:sp>
      <p:sp>
        <p:nvSpPr>
          <p:cNvPr id="3" name="内容占位符 2"/>
          <p:cNvSpPr>
            <a:spLocks noGrp="1"/>
          </p:cNvSpPr>
          <p:nvPr>
            <p:ph idx="1"/>
          </p:nvPr>
        </p:nvSpPr>
        <p:spPr>
          <a:xfrm>
            <a:off x="838200" y="1048385"/>
            <a:ext cx="5681345" cy="5588635"/>
          </a:xfrm>
        </p:spPr>
        <p:txBody>
          <a:bodyPr>
            <a:normAutofit fontScale="65000" lnSpcReduction="20000"/>
          </a:bodyPr>
          <a:lstStyle/>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031240"/>
          </a:xfrm>
        </p:spPr>
        <p:txBody>
          <a:bodyPr/>
          <a:lstStyle/>
          <a:p>
            <a:r>
              <a:rPr lang="en-US" altLang="zh-CN"/>
              <a:t>Weston Runtime Support Libs</a:t>
            </a:r>
          </a:p>
        </p:txBody>
      </p:sp>
      <p:pic>
        <p:nvPicPr>
          <p:cNvPr id="6" name="内容占位符 5"/>
          <p:cNvPicPr>
            <a:picLocks noGrp="1"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p>
        </p:txBody>
      </p:sp>
      <p:sp>
        <p:nvSpPr>
          <p:cNvPr id="3" name="内容占位符 2"/>
          <p:cNvSpPr>
            <a:spLocks noGrp="1"/>
          </p:cNvSpPr>
          <p:nvPr>
            <p:ph idx="1"/>
          </p:nvPr>
        </p:nvSpPr>
        <p:spPr>
          <a:xfrm>
            <a:off x="838200" y="1127760"/>
            <a:ext cx="10515600" cy="5049520"/>
          </a:xfrm>
        </p:spPr>
        <p:txBody>
          <a:bodyPr>
            <a:normAutofit/>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p>
        </p:txBody>
      </p:sp>
      <p:sp>
        <p:nvSpPr>
          <p:cNvPr id="3" name="Content Placeholder 2"/>
          <p:cNvSpPr>
            <a:spLocks noGrp="1"/>
          </p:cNvSpPr>
          <p:nvPr>
            <p:ph idx="1"/>
          </p:nvPr>
        </p:nvSpPr>
        <p:spPr>
          <a:xfrm>
            <a:off x="838200" y="1003300"/>
            <a:ext cx="10515600" cy="5731510"/>
          </a:xfrm>
        </p:spPr>
        <p:txBody>
          <a:bodyPr>
            <a:normAutofit fontScale="72500" lnSpcReduction="2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fontAlgn="auto">
              <a:lnSpc>
                <a:spcPct val="100000"/>
              </a:lnSpc>
            </a:pPr>
            <a:r>
              <a:rPr lang="en-US" dirty="0"/>
              <a:t>Build Chromium OS kernel</a:t>
            </a:r>
            <a:endParaRPr lang="en-US" dirty="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a:t>linux</a:t>
            </a:r>
            <a:r>
              <a:rPr lang="en-US" dirty="0"/>
              <a:t>-sources</a:t>
            </a:r>
            <a:endParaRPr lang="en-US" dirty="0"/>
          </a:p>
          <a:p>
            <a:pPr lvl="1" fontAlgn="auto">
              <a:lnSpc>
                <a:spcPct val="100000"/>
              </a:lnSpc>
            </a:pPr>
            <a:r>
              <a:rPr lang="en-US" dirty="0"/>
              <a:t>Update Chromium Device</a:t>
            </a:r>
            <a:endParaRPr lang="en-US" dirty="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p>
        </p:txBody>
      </p:sp>
      <p:sp>
        <p:nvSpPr>
          <p:cNvPr id="3" name="Content Placeholder 2"/>
          <p:cNvSpPr>
            <a:spLocks noGrp="1"/>
          </p:cNvSpPr>
          <p:nvPr>
            <p:ph idx="1"/>
          </p:nvPr>
        </p:nvSpPr>
        <p:spPr>
          <a:xfrm>
            <a:off x="838200" y="1261110"/>
            <a:ext cx="10515600" cy="5530215"/>
          </a:xfrm>
        </p:spPr>
        <p:txBody>
          <a:bodyPr>
            <a:normAutofit fontScale="80000" lnSpcReduction="10000"/>
          </a:bodyPr>
          <a:lstStyle/>
          <a:p>
            <a:pPr fontAlgn="auto">
              <a:lnSpc>
                <a:spcPct val="100000"/>
              </a:lnSpc>
            </a:pPr>
            <a:r>
              <a:rPr lang="en-US" dirty="0"/>
              <a:t>Installing </a:t>
            </a:r>
            <a:r>
              <a:rPr lang="en-US" dirty="0" err="1"/>
              <a:t>GPUTop</a:t>
            </a:r>
            <a:r>
              <a:rPr lang="en-US" dirty="0"/>
              <a:t> as a Command Line Interface on Chromium Target</a:t>
            </a:r>
            <a:endParaRPr lang="en-US" dirty="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 Command Line Interface on Chromium Target</a:t>
            </a:r>
            <a:endParaRPr lang="en-US" dirty="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counters</a:t>
            </a:r>
            <a:endParaRPr lang="en-US" dirty="0"/>
          </a:p>
          <a:p>
            <a:pPr fontAlgn="auto">
              <a:lnSpc>
                <a:spcPct val="100000"/>
              </a:lnSpc>
            </a:pPr>
            <a:r>
              <a:rPr lang="en-US" dirty="0"/>
              <a:t>Installing </a:t>
            </a:r>
            <a:r>
              <a:rPr lang="en-US" dirty="0" err="1"/>
              <a:t>GPUTop</a:t>
            </a:r>
            <a:r>
              <a:rPr lang="en-US" dirty="0"/>
              <a:t> as a Web User 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RPM: </a:t>
            </a:r>
            <a:r>
              <a:rPr lang="en-US" dirty="0" err="1"/>
              <a:t>sudo</a:t>
            </a:r>
            <a:r>
              <a:rPr lang="en-US" dirty="0"/>
              <a:t> rpm -</a:t>
            </a:r>
            <a:r>
              <a:rPr lang="en-US" dirty="0" err="1"/>
              <a:t>i</a:t>
            </a:r>
            <a:r>
              <a:rPr lang="en-US" dirty="0"/>
              <a:t> gputop-1.0-x86_64.rpm</a:t>
            </a:r>
            <a:endParaRPr lang="en-US" dirty="0"/>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endParaRPr lang="en-US" dirty="0"/>
          </a:p>
          <a:p>
            <a:pPr fontAlgn="auto">
              <a:lnSpc>
                <a:spcPct val="100000"/>
              </a:lnSpc>
            </a:pPr>
            <a:r>
              <a:rPr lang="en-US" dirty="0"/>
              <a:t>Using </a:t>
            </a:r>
            <a:r>
              <a:rPr lang="en-US" dirty="0" err="1"/>
              <a:t>GPUTop</a:t>
            </a:r>
            <a:r>
              <a:rPr lang="en-US" dirty="0"/>
              <a:t> as a Web User Interface on Chromium Target and Linux</a:t>
            </a:r>
            <a:endParaRPr lang="en-US" dirty="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window</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p>
        </p:txBody>
      </p:sp>
      <p:sp>
        <p:nvSpPr>
          <p:cNvPr id="3" name="Content Placeholder 2"/>
          <p:cNvSpPr>
            <a:spLocks noGrp="1"/>
          </p:cNvSpPr>
          <p:nvPr>
            <p:ph idx="1"/>
          </p:nvPr>
        </p:nvSpPr>
        <p:spPr>
          <a:xfrm>
            <a:off x="840740" y="965835"/>
            <a:ext cx="10898505" cy="2607310"/>
          </a:xfrm>
        </p:spPr>
        <p:txBody>
          <a:bodyPr>
            <a:normAutofit/>
          </a:bodyPr>
          <a:lstStyle/>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p>
        </p:txBody>
      </p:sp>
      <p:sp>
        <p:nvSpPr>
          <p:cNvPr id="3" name="Content Placeholder 2"/>
          <p:cNvSpPr>
            <a:spLocks noGrp="1"/>
          </p:cNvSpPr>
          <p:nvPr>
            <p:ph idx="1"/>
          </p:nvPr>
        </p:nvSpPr>
        <p:spPr>
          <a:xfrm>
            <a:off x="842645" y="965835"/>
            <a:ext cx="4813935" cy="2607310"/>
          </a:xfrm>
        </p:spPr>
        <p:txBody>
          <a:bodyPr>
            <a:normAutofit fontScale="85000" lnSpcReduction="20000"/>
          </a:bodyPr>
          <a:lstStyle/>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718185"/>
          </a:xfrm>
        </p:spPr>
        <p:txBody>
          <a:bodyPr>
            <a:noAutofit/>
          </a:bodyPr>
          <a:lstStyle/>
          <a:p>
            <a:r>
              <a:rPr lang="x-none" altLang="en-US" sz="4000"/>
              <a:t>How to Add New Board Overlay</a:t>
            </a:r>
            <a:endParaRPr lang="x-none" altLang="en-US" sz="4000"/>
          </a:p>
        </p:txBody>
      </p:sp>
      <p:sp>
        <p:nvSpPr>
          <p:cNvPr id="3" name="Content Placeholder 2"/>
          <p:cNvSpPr>
            <a:spLocks noGrp="1"/>
          </p:cNvSpPr>
          <p:nvPr>
            <p:ph idx="1"/>
          </p:nvPr>
        </p:nvSpPr>
        <p:spPr>
          <a:xfrm>
            <a:off x="900430" y="1076960"/>
            <a:ext cx="9144635" cy="5612130"/>
          </a:xfrm>
        </p:spPr>
        <p:txBody>
          <a:bodyPr>
            <a:normAutofit fontScale="50000"/>
          </a:bodyPr>
          <a:lstStyle/>
          <a:p>
            <a:pPr fontAlgn="auto">
              <a:lnSpc>
                <a:spcPct val="150000"/>
              </a:lnSpc>
            </a:pPr>
            <a:r>
              <a:rPr lang="en-US"/>
              <a:t>Levels and Types</a:t>
            </a:r>
            <a:endParaRPr lang="en-US"/>
          </a:p>
          <a:p>
            <a:pPr lvl="1" fontAlgn="auto">
              <a:lnSpc>
                <a:spcPct val="150000"/>
              </a:lnSpc>
            </a:pPr>
            <a:r>
              <a:rPr lang="en-US"/>
              <a:t>For a new public board there are three levels to deal with:</a:t>
            </a:r>
            <a:endParaRPr lang="en-US"/>
          </a:p>
          <a:p>
            <a:pPr lvl="2" fontAlgn="auto">
              <a:lnSpc>
                <a:spcPct val="150000"/>
              </a:lnSpc>
            </a:pPr>
            <a:r>
              <a:rPr lang="en-US"/>
              <a:t>Public (chromium.org)</a:t>
            </a:r>
            <a:endParaRPr lang="en-US"/>
          </a:p>
          <a:p>
            <a:pPr lvl="2" fontAlgn="auto">
              <a:lnSpc>
                <a:spcPct val="150000"/>
              </a:lnSpc>
            </a:pPr>
            <a:r>
              <a:rPr lang="en-US"/>
              <a:t>Partner Private (google)</a:t>
            </a:r>
            <a:endParaRPr lang="en-US"/>
          </a:p>
          <a:p>
            <a:pPr lvl="2" fontAlgn="auto">
              <a:lnSpc>
                <a:spcPct val="150000"/>
              </a:lnSpc>
            </a:pPr>
            <a:r>
              <a:rPr lang="en-US"/>
              <a:t>Internal Private (</a:t>
            </a:r>
            <a:r>
              <a:rPr lang="x-none" altLang="en-US"/>
              <a:t>CPU Vendor</a:t>
            </a:r>
            <a:r>
              <a:rPr lang="en-US"/>
              <a:t>)</a:t>
            </a:r>
            <a:endParaRPr lang="en-US"/>
          </a:p>
          <a:p>
            <a:pPr lvl="2" fontAlgn="auto">
              <a:lnSpc>
                <a:spcPct val="150000"/>
              </a:lnSpc>
            </a:pPr>
            <a:r>
              <a:rPr lang="en-US"/>
              <a:t>Within each of the above levels, there are </a:t>
            </a:r>
            <a:r>
              <a:rPr lang="en-US" b="1"/>
              <a:t>three types of overlays</a:t>
            </a:r>
            <a:r>
              <a:rPr lang="en-US"/>
              <a:t>:</a:t>
            </a:r>
            <a:endParaRPr lang="en-US"/>
          </a:p>
          <a:p>
            <a:pPr lvl="3" fontAlgn="auto">
              <a:lnSpc>
                <a:spcPct val="150000"/>
              </a:lnSpc>
            </a:pPr>
            <a:r>
              <a:rPr lang="en-US"/>
              <a:t>chipset</a:t>
            </a:r>
            <a:endParaRPr lang="en-US"/>
          </a:p>
          <a:p>
            <a:pPr lvl="3" fontAlgn="auto">
              <a:lnSpc>
                <a:spcPct val="150000"/>
              </a:lnSpc>
            </a:pPr>
            <a:r>
              <a:rPr lang="en-US"/>
              <a:t>baseboard</a:t>
            </a:r>
            <a:endParaRPr lang="en-US"/>
          </a:p>
          <a:p>
            <a:pPr lvl="3" fontAlgn="auto">
              <a:lnSpc>
                <a:spcPct val="150000"/>
              </a:lnSpc>
            </a:pPr>
            <a:r>
              <a:rPr lang="en-US"/>
              <a:t>board</a:t>
            </a:r>
            <a:endParaRPr lang="en-US"/>
          </a:p>
          <a:p>
            <a:pPr lvl="1" fontAlgn="auto">
              <a:lnSpc>
                <a:spcPct val="150000"/>
              </a:lnSpc>
            </a:pPr>
            <a:r>
              <a:rPr lang="en-US"/>
              <a:t>Each level can have a mix of one, two, or all three types depending on the platform being added.</a:t>
            </a:r>
            <a:endParaRPr lang="en-US"/>
          </a:p>
          <a:p>
            <a:pPr lvl="0" fontAlgn="auto">
              <a:lnSpc>
                <a:spcPct val="150000"/>
              </a:lnSpc>
            </a:pPr>
            <a:r>
              <a:rPr lang="en-US"/>
              <a:t>Step 1 - Board Name</a:t>
            </a:r>
            <a:endParaRPr lang="en-US"/>
          </a:p>
          <a:p>
            <a:pPr lvl="1" fontAlgn="auto">
              <a:lnSpc>
                <a:spcPct val="150000"/>
              </a:lnSpc>
            </a:pPr>
            <a:r>
              <a:rPr lang="x-none" altLang="en-US" b="1"/>
              <a:t>T</a:t>
            </a:r>
            <a:r>
              <a:rPr lang="en-US" b="1"/>
              <a:t>he board name added</a:t>
            </a:r>
            <a:r>
              <a:rPr lang="en-US"/>
              <a:t> </a:t>
            </a:r>
            <a:r>
              <a:rPr lang="en-US" b="1"/>
              <a:t>to</a:t>
            </a:r>
            <a:r>
              <a:rPr lang="en-US"/>
              <a:t> the following file: src/third_party/chromiumos-overlay/eclass/cros-board.eclass</a:t>
            </a:r>
            <a:endParaRPr lang="en-US"/>
          </a:p>
          <a:p>
            <a:pPr lvl="0" fontAlgn="auto">
              <a:lnSpc>
                <a:spcPct val="150000"/>
              </a:lnSpc>
            </a:pPr>
            <a:r>
              <a:rPr lang="en-US"/>
              <a:t>Step 2 - Public Overlays</a:t>
            </a:r>
            <a:endParaRPr lang="en-US"/>
          </a:p>
          <a:p>
            <a:pPr lvl="1" fontAlgn="auto">
              <a:lnSpc>
                <a:spcPct val="150000"/>
              </a:lnSpc>
            </a:pPr>
            <a:r>
              <a:rPr lang="en-US"/>
              <a:t>Chipset - created for the silicon (</a:t>
            </a:r>
            <a:r>
              <a:rPr lang="x-none" altLang="en-US"/>
              <a:t>ex. </a:t>
            </a:r>
            <a:r>
              <a:rPr lang="x-none" altLang="en-US" b="1"/>
              <a:t>src/overlays</a:t>
            </a:r>
            <a:r>
              <a:rPr lang="x-none" altLang="en-US"/>
              <a:t>/chipset-$CHIP</a:t>
            </a:r>
            <a:r>
              <a:rPr lang="en-US"/>
              <a:t>)</a:t>
            </a:r>
            <a:endParaRPr lang="en-US"/>
          </a:p>
          <a:p>
            <a:pPr lvl="1" fontAlgn="auto">
              <a:lnSpc>
                <a:spcPct val="150000"/>
              </a:lnSpc>
            </a:pPr>
            <a:r>
              <a:rPr lang="en-US"/>
              <a:t>Baseboard - created for the lead vehicle </a:t>
            </a:r>
            <a:r>
              <a:rPr lang="x-none" altLang="en-US"/>
              <a:t>(ex. </a:t>
            </a:r>
            <a:r>
              <a:rPr lang="x-none" altLang="en-US" b="1"/>
              <a:t>src/overlays</a:t>
            </a:r>
            <a:r>
              <a:rPr lang="x-none" altLang="en-US"/>
              <a:t>/baseboard-$BOARD)</a:t>
            </a:r>
            <a:endParaRPr lang="x-none" altLang="en-US"/>
          </a:p>
          <a:p>
            <a:pPr lvl="1" fontAlgn="auto">
              <a:lnSpc>
                <a:spcPct val="150000"/>
              </a:lnSpc>
            </a:pPr>
            <a:r>
              <a:rPr lang="x-none" altLang="en-US"/>
              <a:t>Board - created for each of the boards based on the silicon, including the lead vehicle (ex. </a:t>
            </a:r>
            <a:r>
              <a:rPr lang="x-none" altLang="en-US" b="1"/>
              <a:t>src/overlays</a:t>
            </a:r>
            <a:r>
              <a:rPr lang="x-none" altLang="en-US"/>
              <a:t>/overlay-$BOARD)</a:t>
            </a:r>
            <a:endParaRPr lang="en-US"/>
          </a:p>
        </p:txBody>
      </p:sp>
      <p:pic>
        <p:nvPicPr>
          <p:cNvPr id="4" name="Picture 3"/>
          <p:cNvPicPr>
            <a:picLocks noChangeAspect="1"/>
          </p:cNvPicPr>
          <p:nvPr/>
        </p:nvPicPr>
        <p:blipFill>
          <a:blip r:embed="rId1"/>
          <a:stretch>
            <a:fillRect/>
          </a:stretch>
        </p:blipFill>
        <p:spPr>
          <a:xfrm>
            <a:off x="7250430" y="1245235"/>
            <a:ext cx="4579620" cy="24384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p>
        </p:txBody>
      </p:sp>
      <p:sp>
        <p:nvSpPr>
          <p:cNvPr id="3" name="Content Placeholder 2"/>
          <p:cNvSpPr>
            <a:spLocks noGrp="1"/>
          </p:cNvSpPr>
          <p:nvPr>
            <p:ph idx="1"/>
          </p:nvPr>
        </p:nvSpPr>
        <p:spPr>
          <a:xfrm>
            <a:off x="838200" y="1002665"/>
            <a:ext cx="10515600" cy="5686425"/>
          </a:xfrm>
        </p:spPr>
        <p:txBody>
          <a:bodyPr>
            <a:normAutofit fontScale="57500" lnSpcReduction="2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p>
        </p:txBody>
      </p:sp>
      <p:sp>
        <p:nvSpPr>
          <p:cNvPr id="3" name="Content Placeholder 2"/>
          <p:cNvSpPr>
            <a:spLocks noGrp="1"/>
          </p:cNvSpPr>
          <p:nvPr>
            <p:ph idx="1"/>
          </p:nvPr>
        </p:nvSpPr>
        <p:spPr>
          <a:xfrm>
            <a:off x="838200" y="872490"/>
            <a:ext cx="10515600" cy="5820410"/>
          </a:xfrm>
        </p:spPr>
        <p:txBody>
          <a:bodyPr>
            <a:normAutofit fontScale="55000" lnSpcReduction="20000"/>
          </a:bodyPr>
          <a:lstStyle/>
          <a:p>
            <a:pPr fontAlgn="auto">
              <a:lnSpc>
                <a:spcPct val="150000"/>
              </a:lnSpc>
            </a:pPr>
            <a:r>
              <a:rPr lang="en-US"/>
              <a:t>Assum</a:t>
            </a:r>
            <a:r>
              <a:rPr lang="x-none" altLang="en-US"/>
              <a:t>ption:</a:t>
            </a:r>
            <a:r>
              <a:rPr lang="en-US"/>
              <a:t> chromium-os source pool, here is a short note to build image for </a:t>
            </a:r>
            <a:r>
              <a:rPr lang="x-none" altLang="en-US" i="1"/>
              <a:t>your_platform_name</a:t>
            </a:r>
            <a:endParaRPr lang="x-none" altLang="en-US" i="1"/>
          </a:p>
          <a:p>
            <a:pPr lvl="1" fontAlgn="auto">
              <a:lnSpc>
                <a:spcPct val="150000"/>
              </a:lnSpc>
            </a:pPr>
            <a:r>
              <a:rPr lang="x-none" altLang="en-US"/>
              <a:t>$ cd .repo</a:t>
            </a:r>
            <a:endParaRPr lang="x-none" altLang="en-US"/>
          </a:p>
          <a:p>
            <a:pPr lvl="1" fontAlgn="auto">
              <a:lnSpc>
                <a:spcPct val="150000"/>
              </a:lnSpc>
            </a:pPr>
            <a:r>
              <a:rPr lang="x-none" altLang="en-US"/>
              <a:t>$ mkdir -p local_manifests</a:t>
            </a:r>
            <a:endParaRPr lang="x-none" altLang="en-US"/>
          </a:p>
          <a:p>
            <a:pPr lvl="1" fontAlgn="auto">
              <a:lnSpc>
                <a:spcPct val="150000"/>
              </a:lnSpc>
            </a:pPr>
            <a:r>
              <a:rPr lang="x-none" altLang="en-US"/>
              <a:t>$ cd local_manifests</a:t>
            </a:r>
            <a:endParaRPr lang="x-none" altLang="en-US"/>
          </a:p>
          <a:p>
            <a:pPr lvl="1" fontAlgn="auto">
              <a:lnSpc>
                <a:spcPct val="150000"/>
              </a:lnSpc>
            </a:pPr>
            <a:r>
              <a:rPr lang="x-none" altLang="en-US"/>
              <a:t>$ vim local_manifest.xml # includes the following lines:</a:t>
            </a:r>
            <a:endParaRPr lang="x-none" altLang="en-US"/>
          </a:p>
          <a:p>
            <a:pPr lvl="2" fontAlgn="auto">
              <a:lnSpc>
                <a:spcPct val="150000"/>
              </a:lnSpc>
            </a:pPr>
            <a:r>
              <a:rPr lang="x-none" altLang="en-US"/>
              <a:t>&lt;?xml version='1.0' encoding='UTF-8'?&gt;</a:t>
            </a:r>
            <a:endParaRPr lang="x-none" altLang="en-US"/>
          </a:p>
          <a:p>
            <a:pPr lvl="2" fontAlgn="auto">
              <a:lnSpc>
                <a:spcPct val="150000"/>
              </a:lnSpc>
            </a:pPr>
            <a:r>
              <a:rPr lang="x-none" altLang="en-US"/>
              <a:t>&lt;manifest&gt;</a:t>
            </a:r>
            <a:endParaRPr lang="x-none" altLang="en-US"/>
          </a:p>
          <a:p>
            <a:pPr lvl="2" fontAlgn="auto">
              <a:lnSpc>
                <a:spcPct val="150000"/>
              </a:lnSpc>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fontAlgn="auto">
              <a:lnSpc>
                <a:spcPct val="150000"/>
              </a:lnSpc>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fontAlgn="auto">
              <a:lnSpc>
                <a:spcPct val="150000"/>
              </a:lnSpc>
            </a:pPr>
            <a:r>
              <a:rPr lang="x-none" altLang="en-US"/>
              <a:t>&lt;/manifest&gt;</a:t>
            </a:r>
            <a:endParaRPr lang="x-none" altLang="en-US"/>
          </a:p>
          <a:p>
            <a:pPr lvl="1" fontAlgn="auto">
              <a:lnSpc>
                <a:spcPct val="150000"/>
              </a:lnSpc>
            </a:pPr>
            <a:r>
              <a:rPr lang="x-none" altLang="en-US"/>
              <a:t>Back to ToT, "cd ../..; repo sync"</a:t>
            </a:r>
            <a:endParaRPr lang="x-none" altLang="en-US"/>
          </a:p>
          <a:p>
            <a:pPr lvl="1" fontAlgn="auto">
              <a:lnSpc>
                <a:spcPct val="150000"/>
              </a:lnSpc>
            </a:pPr>
            <a:r>
              <a:rPr lang="x-none" altLang="en-US"/>
              <a:t>Build packages and images # Refer to page 2</a:t>
            </a:r>
            <a:r>
              <a:rPr lang="en-US" altLang="x-none"/>
              <a:t>7</a:t>
            </a:r>
            <a:endParaRPr lang="x-none" altLang="en-US"/>
          </a:p>
          <a:p>
            <a:pPr lvl="1" fontAlgn="auto">
              <a:lnSpc>
                <a:spcPct val="150000"/>
              </a:lnSpc>
            </a:pPr>
            <a:r>
              <a:rPr lang="x-none" altLang="en-US"/>
              <a:t>Examine built images</a:t>
            </a:r>
            <a:endParaRPr lang="x-none" altLang="en-US"/>
          </a:p>
          <a:p>
            <a:pPr lvl="2" fontAlgn="auto">
              <a:lnSpc>
                <a:spcPct val="150000"/>
              </a:lnSpc>
            </a:pPr>
            <a:r>
              <a:rPr lang="x-none" altLang="en-US"/>
              <a:t>(cr) $ ./mount_gpt_image.sh --board=${BOARD} -f $(./get_latest_image.sh --board=${BOARD})</a:t>
            </a:r>
            <a:endParaRPr lang="x-none" altLang="en-US"/>
          </a:p>
          <a:p>
            <a:pPr lvl="2" fontAlgn="auto">
              <a:lnSpc>
                <a:spcPct val="150000"/>
              </a:lnSpc>
            </a:pPr>
            <a:r>
              <a:rPr lang="x-none" altLang="en-US"/>
              <a:t>(cr) $ # Do something you'd like to check</a:t>
            </a:r>
            <a:endParaRPr lang="x-none" altLang="en-US"/>
          </a:p>
          <a:p>
            <a:pPr lvl="2" fontAlgn="auto">
              <a:lnSpc>
                <a:spcPct val="150000"/>
              </a:lnSpc>
            </a:pPr>
            <a:r>
              <a:rPr lang="x-none" altLang="en-US"/>
              <a:t>(cr) $ ./mount_gpt_image.sh --board=${BOARD} -u     # remember to umount</a:t>
            </a:r>
            <a:endParaRPr lang="x-none" altLang="en-US"/>
          </a:p>
          <a:p>
            <a:pPr lvl="2" fontAlgn="auto">
              <a:lnSpc>
                <a:spcPct val="150000"/>
              </a:lnSpc>
            </a:pPr>
            <a:r>
              <a:rPr lang="x-none" altLang="en-US"/>
              <a:t>Note: If you built test image  (./build_image.sh .... test ), do not use get_latest_image.sh script, append the path of chromiumos_test_image.bin directly</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p>
        </p:txBody>
      </p:sp>
      <p:sp>
        <p:nvSpPr>
          <p:cNvPr id="3" name="Content Placeholder 2"/>
          <p:cNvSpPr>
            <a:spLocks noGrp="1"/>
          </p:cNvSpPr>
          <p:nvPr>
            <p:ph idx="1"/>
          </p:nvPr>
        </p:nvSpPr>
        <p:spPr>
          <a:xfrm>
            <a:off x="838200" y="1037590"/>
            <a:ext cx="10515600" cy="5671185"/>
          </a:xfrm>
        </p:spPr>
        <p:txBody>
          <a:bodyPr>
            <a:normAutofit fontScale="85000" lnSpcReduction="10000"/>
          </a:bodyPr>
          <a:lstStyle/>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p>
        </p:txBody>
      </p:sp>
      <p:sp>
        <p:nvSpPr>
          <p:cNvPr id="3" name="Content Placeholder 2"/>
          <p:cNvSpPr>
            <a:spLocks noGrp="1"/>
          </p:cNvSpPr>
          <p:nvPr>
            <p:ph idx="1"/>
          </p:nvPr>
        </p:nvSpPr>
        <p:spPr>
          <a:xfrm>
            <a:off x="838200" y="904875"/>
            <a:ext cx="6973570" cy="5876925"/>
          </a:xfrm>
        </p:spPr>
        <p:txBody>
          <a:bodyPr>
            <a:normAutofit fontScale="57500" lnSpcReduction="20000"/>
          </a:bodyPr>
          <a:lstStyle/>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p>
        </p:txBody>
      </p:sp>
      <p:sp>
        <p:nvSpPr>
          <p:cNvPr id="3" name="Content Placeholder 2"/>
          <p:cNvSpPr>
            <a:spLocks noGrp="1"/>
          </p:cNvSpPr>
          <p:nvPr>
            <p:ph idx="1"/>
          </p:nvPr>
        </p:nvSpPr>
        <p:spPr>
          <a:xfrm>
            <a:off x="838200" y="1101725"/>
            <a:ext cx="10515600" cy="5606415"/>
          </a:xfrm>
        </p:spPr>
        <p:txBody>
          <a:bodyPr>
            <a:normAutofit fontScale="75000" lnSpcReduction="20000"/>
          </a:bodyPr>
          <a:lstStyle/>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p>
        </p:txBody>
      </p:sp>
      <p:sp>
        <p:nvSpPr>
          <p:cNvPr id="3" name="内容占位符 2"/>
          <p:cNvSpPr>
            <a:spLocks noGrp="1"/>
          </p:cNvSpPr>
          <p:nvPr>
            <p:ph idx="1"/>
          </p:nvPr>
        </p:nvSpPr>
        <p:spPr>
          <a:xfrm>
            <a:off x="683895" y="1054100"/>
            <a:ext cx="6482080" cy="5582920"/>
          </a:xfrm>
        </p:spPr>
        <p:txBody>
          <a:bodyPr>
            <a:normAutofit fontScale="57500" lnSpcReduction="20000"/>
          </a:bodyPr>
          <a:lstStyle/>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p>
        </p:txBody>
      </p:sp>
      <p:sp>
        <p:nvSpPr>
          <p:cNvPr id="3" name="内容占位符 2"/>
          <p:cNvSpPr>
            <a:spLocks noGrp="1"/>
          </p:cNvSpPr>
          <p:nvPr>
            <p:ph idx="1"/>
          </p:nvPr>
        </p:nvSpPr>
        <p:spPr>
          <a:xfrm>
            <a:off x="838200" y="1154430"/>
            <a:ext cx="10515600" cy="5461000"/>
          </a:xfrm>
        </p:spPr>
        <p:txBody>
          <a:bodyPr>
            <a:normAutofit fontScale="75000" lnSpcReduction="20000"/>
          </a:bodyPr>
          <a:lstStyle/>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p>
        </p:txBody>
      </p:sp>
      <p:sp>
        <p:nvSpPr>
          <p:cNvPr id="3" name="内容占位符 2"/>
          <p:cNvSpPr>
            <a:spLocks noGrp="1"/>
          </p:cNvSpPr>
          <p:nvPr>
            <p:ph idx="1"/>
          </p:nvPr>
        </p:nvSpPr>
        <p:spPr>
          <a:xfrm>
            <a:off x="838200" y="1259840"/>
            <a:ext cx="10515600" cy="5433695"/>
          </a:xfrm>
        </p:spPr>
        <p:txBody>
          <a:bodyPr>
            <a:normAutofit fontScale="67500" lnSpcReduction="20000"/>
          </a:bodyPr>
          <a:lstStyle/>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p>
        </p:txBody>
      </p:sp>
      <p:sp>
        <p:nvSpPr>
          <p:cNvPr id="3" name="Content Placeholder 2"/>
          <p:cNvSpPr>
            <a:spLocks noGrp="1"/>
          </p:cNvSpPr>
          <p:nvPr>
            <p:ph idx="1"/>
          </p:nvPr>
        </p:nvSpPr>
        <p:spPr>
          <a:xfrm>
            <a:off x="271780" y="872490"/>
            <a:ext cx="6236335" cy="5820410"/>
          </a:xfrm>
        </p:spPr>
        <p:txBody>
          <a:bodyPr>
            <a:normAutofit fontScale="57500"/>
          </a:bodyPr>
          <a:lstStyle/>
          <a:p>
            <a:pPr fontAlgn="auto">
              <a:lnSpc>
                <a:spcPct val="150000"/>
              </a:lnSpc>
            </a:pPr>
            <a:r>
              <a:rPr lang="x-none" altLang="en-US"/>
              <a:t>Test your images on QEMU (optional)</a:t>
            </a:r>
            <a:endParaRPr lang="x-none" altLang="en-US"/>
          </a:p>
          <a:p>
            <a:pPr lvl="1" fontAlgn="auto">
              <a:lnSpc>
                <a:spcPct val="150000"/>
              </a:lnSpc>
            </a:pPr>
            <a:r>
              <a:rPr lang="x-none" altLang="en-US"/>
              <a:t>Assume you have QEMU at system-wide ($ sudo apt-get install qemu-kvm), and remember to turn on visualization in BIOS</a:t>
            </a:r>
            <a:endParaRPr lang="x-none" altLang="en-US"/>
          </a:p>
          <a:p>
            <a:pPr lvl="1" fontAlgn="auto">
              <a:lnSpc>
                <a:spcPct val="150000"/>
              </a:lnSpc>
            </a:pPr>
            <a:r>
              <a:rPr lang="x-none" altLang="en-US"/>
              <a:t>Build image for QEMU (inside chroot)</a:t>
            </a:r>
            <a:endParaRPr lang="x-none" altLang="en-US"/>
          </a:p>
          <a:p>
            <a:pPr lvl="2" fontAlgn="auto">
              <a:lnSpc>
                <a:spcPct val="150000"/>
              </a:lnSpc>
            </a:pPr>
            <a:r>
              <a:rPr lang="x-none" altLang="en-US"/>
              <a:t>(cr) $ ./image_to_vm.sh --from=../build/images/your_platform_name/latest --board=${BOARD}</a:t>
            </a:r>
            <a:endParaRPr lang="x-none" altLang="en-US"/>
          </a:p>
          <a:p>
            <a:pPr lvl="2" fontAlgn="auto">
              <a:lnSpc>
                <a:spcPct val="150000"/>
              </a:lnSpc>
            </a:pPr>
            <a:r>
              <a:rPr lang="x-none" altLang="en-US"/>
              <a:t>Launch QEMU with image (outside chroot)</a:t>
            </a:r>
            <a:endParaRPr lang="x-none" altLang="en-US"/>
          </a:p>
          <a:p>
            <a:pPr lvl="2" fontAlgn="auto">
              <a:lnSpc>
                <a:spcPct val="150000"/>
              </a:lnSpc>
            </a:pPr>
            <a:r>
              <a:rPr lang="x-none" altLang="en-US"/>
              <a:t>$ sudo kvm -m 2048 -hda src/build/images/auron/latest/chromiumos_qemu_image.bin -net nic,model=e1000 -net user</a:t>
            </a:r>
            <a:endParaRPr lang="x-none" altLang="en-US"/>
          </a:p>
          <a:p>
            <a:pPr lvl="2" fontAlgn="auto">
              <a:lnSpc>
                <a:spcPct val="15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50000"/>
              </a:lnSpc>
            </a:pPr>
            <a:r>
              <a:rPr lang="x-none" altLang="en-US"/>
              <a:t>Note: </a:t>
            </a:r>
            <a:r>
              <a:rPr lang="x-none" altLang="en-US" b="1"/>
              <a:t>Unlike system-wised QEMU</a:t>
            </a:r>
            <a:r>
              <a:rPr lang="x-none" altLang="en-US"/>
              <a:t>, the one in cros_sdk uses VNC server, hence you need to get a VNC viewer, you could use VNC Viewer app</a:t>
            </a:r>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fontScale="90000"/>
          </a:bodyPr>
          <a:lstStyle/>
          <a:p>
            <a:r>
              <a:rPr lang="x-none" altLang="en-US"/>
              <a:t>Chromium OS Graphics Stack</a:t>
            </a:r>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endParaRPr lang="en-US"/>
          </a:p>
          <a:p>
            <a:pPr marL="285750" indent="-285750" algn="l">
              <a:buFont typeface="Arial"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fontScale="90000"/>
          </a:bodyPr>
          <a:lstStyle/>
          <a:p>
            <a:r>
              <a:rPr lang="en-US" dirty="0"/>
              <a:t>Linux X-Windows System Architecture</a:t>
            </a:r>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55312"/>
          </a:xfrm>
          <a:prstGeom prst="rect">
            <a:avLst/>
          </a:prstGeom>
        </p:spPr>
        <p:txBody>
          <a:bodyPr wrap="square">
            <a:spAutoFit/>
          </a:bodyPr>
          <a:lstStyle/>
          <a:p>
            <a:r>
              <a:rPr lang="en-US" dirty="0">
                <a:solidFill>
                  <a:srgbClr val="333333"/>
                </a:solidFill>
                <a:latin typeface="Ubuntu Beta"/>
              </a:rPr>
              <a:t>3D operation can be divided into two groups:</a:t>
            </a:r>
            <a:endParaRPr lang="en-US" dirty="0">
              <a:solidFill>
                <a:srgbClr val="333333"/>
              </a:solidFill>
              <a:latin typeface="Ubuntu Beta"/>
            </a:endParaRPr>
          </a:p>
          <a:p>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endParaRPr lang="en-US" dirty="0">
              <a:solidFill>
                <a:srgbClr val="333333"/>
              </a:solidFill>
              <a:latin typeface="Ubuntu Beta"/>
            </a:endParaRPr>
          </a:p>
          <a:p>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endParaRPr lang="en-US" dirty="0">
              <a:solidFill>
                <a:srgbClr val="333333"/>
              </a:solidFill>
              <a:latin typeface="Ubuntu Beta"/>
            </a:endParaRPr>
          </a:p>
          <a:p>
            <a:r>
              <a:rPr lang="en-US" dirty="0"/>
              <a:t>The X server itself is composed of a "core", "extension modules", and hardware-specific "drivers".</a:t>
            </a:r>
            <a:endParaRPr lang="en-US" dirty="0"/>
          </a:p>
          <a:p>
            <a:r>
              <a:rPr lang="en-US" dirty="0"/>
              <a:t>Extension modules add various technologies such as graphics acceleration, video acceleration, font support, compositing, screen resizing, and so forth.</a:t>
            </a:r>
            <a:endParaRPr lang="en-US" dirty="0"/>
          </a:p>
          <a:p>
            <a:r>
              <a:rPr lang="en-US" dirty="0"/>
              <a:t>Video and input device drivers contain logic for translating between general X operations and the specific register-level operations particular to the given piece of hardware.</a:t>
            </a:r>
            <a:endParaRPr lang="en-US" dirty="0"/>
          </a:p>
          <a:p>
            <a:r>
              <a:rPr lang="en-US" dirty="0"/>
              <a:t>"the video driver", actually for a given video card there are three different kinds of drivers.</a:t>
            </a:r>
            <a:endParaRPr lang="en-US" dirty="0"/>
          </a:p>
          <a:p>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Linux Video Display Stack</a:t>
            </a:r>
            <a:endParaRPr lang="zh-CN" altLang="en-US" dirty="0"/>
          </a:p>
        </p:txBody>
      </p:sp>
      <p:pic>
        <p:nvPicPr>
          <p:cNvPr id="4" name="图片 3"/>
          <p:cNvPicPr>
            <a:picLocks noChangeAspect="1"/>
          </p:cNvPicPr>
          <p:nvPr/>
        </p:nvPicPr>
        <p:blipFill>
          <a:blip r:embed="rId1"/>
          <a:stretch>
            <a:fillRect/>
          </a:stretch>
        </p:blipFill>
        <p:spPr>
          <a:xfrm>
            <a:off x="306226" y="2113292"/>
            <a:ext cx="4562338" cy="4536440"/>
          </a:xfrm>
          <a:prstGeom prst="rect">
            <a:avLst/>
          </a:prstGeom>
        </p:spPr>
      </p:pic>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5202195" y="1985343"/>
            <a:ext cx="6800682" cy="4792338"/>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17793" y="86497"/>
            <a:ext cx="11105002" cy="658972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p>
        </p:txBody>
      </p:sp>
      <p:sp>
        <p:nvSpPr>
          <p:cNvPr id="3" name="内容占位符 2"/>
          <p:cNvSpPr>
            <a:spLocks noGrp="1"/>
          </p:cNvSpPr>
          <p:nvPr>
            <p:ph idx="1"/>
          </p:nvPr>
        </p:nvSpPr>
        <p:spPr>
          <a:xfrm>
            <a:off x="838200" y="1112520"/>
            <a:ext cx="10515600" cy="5518785"/>
          </a:xfrm>
        </p:spPr>
        <p:txBody>
          <a:bodyPr>
            <a:normAutofit fontScale="92500"/>
          </a:bodyPr>
          <a:lstStyle/>
          <a:p>
            <a:r>
              <a:rPr lang="zh-CN" altLang="en-US"/>
              <a:t>Selecting the output-device, resolution, and scan-out buffers is called “modesetting”.</a:t>
            </a:r>
            <a:endParaRPr lang="zh-CN" altLang="en-US"/>
          </a:p>
          <a:p>
            <a:r>
              <a:rPr lang="zh-CN" altLang="en-US"/>
              <a:t>Modern GPUs support two completely different instruction-sets: (a) the “command stream” used for configuring the card, and initiating rendering, and (b) the SIMD “compute stream” used for calculating pixel values.</a:t>
            </a:r>
            <a:endParaRPr lang="zh-CN" altLang="en-US"/>
          </a:p>
          <a:p>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r>
              <a:rPr lang="en-US" altLang="zh-CN"/>
              <a:t>Use case under X11 env:  Start an X server instance, and a “window manager” application which connects to the X server as a client. The user can then interact with the window manager to launch further graphical applications. </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p>
        </p:txBody>
      </p:sp>
      <p:sp>
        <p:nvSpPr>
          <p:cNvPr id="3" name="Content Placeholder 2"/>
          <p:cNvSpPr>
            <a:spLocks noGrp="1"/>
          </p:cNvSpPr>
          <p:nvPr>
            <p:ph idx="1"/>
          </p:nvPr>
        </p:nvSpPr>
        <p:spPr>
          <a:xfrm>
            <a:off x="838200" y="1231265"/>
            <a:ext cx="10515600" cy="4946015"/>
          </a:xfrm>
        </p:spPr>
        <p:txBody>
          <a:bodyPr>
            <a:normAutofit fontScale="90000" lnSpcReduction="20000"/>
          </a:bodyPr>
          <a:lstStyle/>
          <a:p>
            <a:pPr fontAlgn="auto">
              <a:lnSpc>
                <a:spcPct val="150000"/>
              </a:lnSpc>
            </a:pPr>
            <a:r>
              <a:rPr lang="en-US"/>
              <a:t>ALSA System on Chip (ASoC) 架构</a:t>
            </a:r>
            <a:endParaRPr lang="en-US"/>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endParaRPr lang="en-US">
              <a:sym typeface="+mn-ea"/>
            </a:endParaRP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90037</Words>
  <Application>Kingsoft Office WPP</Application>
  <PresentationFormat>Widescreen</PresentationFormat>
  <Paragraphs>1775</Paragraphs>
  <Slides>111</Slides>
  <Notes>54</Notes>
  <HiddenSlides>0</HiddenSlides>
  <MMClips>0</MMClips>
  <ScaleCrop>false</ScaleCrop>
  <HeadingPairs>
    <vt:vector size="4" baseType="variant">
      <vt:variant>
        <vt:lpstr>主题</vt:lpstr>
      </vt:variant>
      <vt:variant>
        <vt:i4>1</vt:i4>
      </vt:variant>
      <vt:variant>
        <vt:lpstr>幻灯片标题</vt:lpstr>
      </vt:variant>
      <vt:variant>
        <vt:i4>111</vt:i4>
      </vt:variant>
    </vt:vector>
  </HeadingPairs>
  <TitlesOfParts>
    <vt:vector size="112" baseType="lpstr">
      <vt:lpstr>Office 主题</vt:lpstr>
      <vt:lpstr>Understand of Chromium OS</vt:lpstr>
      <vt:lpstr>General Chromium OS Information</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Chrome Web Apps</vt:lpstr>
      <vt:lpstr>Firmware</vt:lpstr>
      <vt:lpstr>Verified Boot</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演示文稿</vt:lpstr>
      <vt:lpstr>PowerPoint 演示文稿</vt:lpstr>
      <vt:lpstr>Linux Video Display Stack</vt:lpstr>
      <vt:lpstr>PowerPoint 演示文稿</vt:lpstr>
      <vt:lpstr>PowerPoint 演示文稿</vt:lpstr>
      <vt:lpstr>Linux Gfx Stack Overview</vt:lpstr>
      <vt:lpstr>ALSA System on Chip (ASoC) 架构</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517</cp:revision>
  <dcterms:created xsi:type="dcterms:W3CDTF">2019-04-08T08:57:09Z</dcterms:created>
  <dcterms:modified xsi:type="dcterms:W3CDTF">2019-04-08T08:57:09Z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2019-04-07 03:48:25Z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